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303" r:id="rId3"/>
    <p:sldId id="304" r:id="rId4"/>
    <p:sldId id="305" r:id="rId5"/>
    <p:sldId id="359" r:id="rId6"/>
    <p:sldId id="311" r:id="rId7"/>
    <p:sldId id="264" r:id="rId8"/>
    <p:sldId id="306" r:id="rId9"/>
    <p:sldId id="274" r:id="rId10"/>
    <p:sldId id="275" r:id="rId11"/>
    <p:sldId id="272" r:id="rId12"/>
    <p:sldId id="269" r:id="rId13"/>
    <p:sldId id="270" r:id="rId14"/>
    <p:sldId id="271" r:id="rId15"/>
    <p:sldId id="266" r:id="rId16"/>
    <p:sldId id="334" r:id="rId17"/>
    <p:sldId id="318" r:id="rId18"/>
    <p:sldId id="336" r:id="rId19"/>
    <p:sldId id="276" r:id="rId20"/>
    <p:sldId id="332" r:id="rId21"/>
    <p:sldId id="339" r:id="rId22"/>
    <p:sldId id="312" r:id="rId23"/>
    <p:sldId id="340" r:id="rId24"/>
    <p:sldId id="277" r:id="rId25"/>
    <p:sldId id="341" r:id="rId26"/>
    <p:sldId id="278" r:id="rId27"/>
    <p:sldId id="346" r:id="rId28"/>
    <p:sldId id="347" r:id="rId29"/>
    <p:sldId id="348" r:id="rId30"/>
    <p:sldId id="349" r:id="rId31"/>
    <p:sldId id="364" r:id="rId32"/>
    <p:sldId id="350" r:id="rId33"/>
    <p:sldId id="351" r:id="rId34"/>
    <p:sldId id="352" r:id="rId35"/>
    <p:sldId id="353" r:id="rId36"/>
    <p:sldId id="354" r:id="rId37"/>
    <p:sldId id="358" r:id="rId38"/>
    <p:sldId id="363" r:id="rId39"/>
    <p:sldId id="345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97" autoAdjust="0"/>
    <p:restoredTop sz="68898" autoAdjust="0"/>
  </p:normalViewPr>
  <p:slideViewPr>
    <p:cSldViewPr snapToGrid="0" snapToObjects="1" showGuides="1">
      <p:cViewPr varScale="1">
        <p:scale>
          <a:sx n="85" d="100"/>
          <a:sy n="85" d="100"/>
        </p:scale>
        <p:origin x="-2400" y="-112"/>
      </p:cViewPr>
      <p:guideLst>
        <p:guide orient="horz" pos="937"/>
        <p:guide pos="6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osepsubirana:Documents:Politica:Workbook1.xlsx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osepsubirana:Documents:Politica:bas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PREDICCIÓ EMISSIONS TN C02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sz="2400" dirty="0" smtClean="0"/>
              <a:t>INCIDIR EN</a:t>
            </a:r>
            <a:r>
              <a:rPr lang="en-US" sz="2400" baseline="0" dirty="0" smtClean="0"/>
              <a:t> SECTOR PRIVAT ÉS CLAU</a:t>
            </a:r>
            <a:endParaRPr lang="en-US" sz="2400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Evolució</a:t>
            </a:r>
            <a:r>
              <a:rPr lang="en-US" dirty="0" smtClean="0"/>
              <a:t> </a:t>
            </a:r>
            <a:r>
              <a:rPr lang="en-US" dirty="0" err="1"/>
              <a:t>estimada</a:t>
            </a:r>
            <a:r>
              <a:rPr lang="en-US" dirty="0"/>
              <a:t> </a:t>
            </a:r>
            <a:r>
              <a:rPr lang="en-US" dirty="0" err="1" smtClean="0"/>
              <a:t>d</a:t>
            </a:r>
            <a:r>
              <a:rPr lang="en-US" baseline="0" dirty="0" err="1" smtClean="0"/>
              <a:t>’emissons</a:t>
            </a:r>
            <a:r>
              <a:rPr lang="en-US" baseline="0" dirty="0" smtClean="0"/>
              <a:t> </a:t>
            </a:r>
            <a:r>
              <a:rPr lang="en-US" baseline="0" dirty="0"/>
              <a:t>de </a:t>
            </a:r>
            <a:r>
              <a:rPr lang="en-US" baseline="0" dirty="0" smtClean="0"/>
              <a:t>C02</a:t>
            </a:r>
            <a:endParaRPr lang="en-US" dirty="0"/>
          </a:p>
        </c:rich>
      </c:tx>
      <c:layout>
        <c:manualLayout>
          <c:xMode val="edge"/>
          <c:yMode val="edge"/>
          <c:x val="0.124924365728494"/>
          <c:y val="0.00039139886052428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38486507223499"/>
          <c:y val="0.741662298870243"/>
          <c:w val="0.6615134927765"/>
          <c:h val="0.257029604938005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2811192"/>
        <c:axId val="-2145228968"/>
      </c:lineChart>
      <c:catAx>
        <c:axId val="-21428111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45228968"/>
        <c:crosses val="autoZero"/>
        <c:auto val="1"/>
        <c:lblAlgn val="ctr"/>
        <c:lblOffset val="100"/>
        <c:noMultiLvlLbl val="0"/>
      </c:catAx>
      <c:valAx>
        <c:axId val="-214522896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21428111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T CO2 private</c:v>
          </c:tx>
          <c:marker>
            <c:symbol val="none"/>
          </c:marker>
          <c:cat>
            <c:numRef>
              <c:f>Sheet1!$B$19:$K$19</c:f>
              <c:numCache>
                <c:formatCode>General</c:formatCode>
                <c:ptCount val="10"/>
                <c:pt idx="0">
                  <c:v>2015.0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2021.0</c:v>
                </c:pt>
                <c:pt idx="5">
                  <c:v>2023.0</c:v>
                </c:pt>
                <c:pt idx="6">
                  <c:v>2025.0</c:v>
                </c:pt>
                <c:pt idx="7">
                  <c:v>2027.0</c:v>
                </c:pt>
                <c:pt idx="8">
                  <c:v>2029.0</c:v>
                </c:pt>
                <c:pt idx="9">
                  <c:v>2031.0</c:v>
                </c:pt>
              </c:numCache>
            </c:numRef>
          </c:cat>
          <c:val>
            <c:numRef>
              <c:f>Sheet1!$B$23:$K$23</c:f>
              <c:numCache>
                <c:formatCode>General</c:formatCode>
                <c:ptCount val="10"/>
                <c:pt idx="0">
                  <c:v>6300.0</c:v>
                </c:pt>
                <c:pt idx="1">
                  <c:v>6300.0</c:v>
                </c:pt>
                <c:pt idx="2">
                  <c:v>5500.0</c:v>
                </c:pt>
                <c:pt idx="3">
                  <c:v>5300.0</c:v>
                </c:pt>
                <c:pt idx="4">
                  <c:v>5100.0</c:v>
                </c:pt>
                <c:pt idx="5">
                  <c:v>4900.0</c:v>
                </c:pt>
                <c:pt idx="6">
                  <c:v>4600.0</c:v>
                </c:pt>
                <c:pt idx="7">
                  <c:v>4400.0</c:v>
                </c:pt>
                <c:pt idx="8">
                  <c:v>4100.0</c:v>
                </c:pt>
                <c:pt idx="9">
                  <c:v>3600.0</c:v>
                </c:pt>
              </c:numCache>
            </c:numRef>
          </c:val>
          <c:smooth val="0"/>
        </c:ser>
        <c:ser>
          <c:idx val="3"/>
          <c:order val="1"/>
          <c:tx>
            <c:v>T CO2 public</c:v>
          </c:tx>
          <c:marker>
            <c:symbol val="none"/>
          </c:marker>
          <c:cat>
            <c:numRef>
              <c:f>Sheet1!$B$19:$K$19</c:f>
              <c:numCache>
                <c:formatCode>General</c:formatCode>
                <c:ptCount val="10"/>
                <c:pt idx="0">
                  <c:v>2015.0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2021.0</c:v>
                </c:pt>
                <c:pt idx="5">
                  <c:v>2023.0</c:v>
                </c:pt>
                <c:pt idx="6">
                  <c:v>2025.0</c:v>
                </c:pt>
                <c:pt idx="7">
                  <c:v>2027.0</c:v>
                </c:pt>
                <c:pt idx="8">
                  <c:v>2029.0</c:v>
                </c:pt>
                <c:pt idx="9">
                  <c:v>2031.0</c:v>
                </c:pt>
              </c:numCache>
            </c:numRef>
          </c:cat>
          <c:val>
            <c:numRef>
              <c:f>Sheet1!$B$26:$K$26</c:f>
              <c:numCache>
                <c:formatCode>General</c:formatCode>
                <c:ptCount val="10"/>
                <c:pt idx="0">
                  <c:v>110.0</c:v>
                </c:pt>
                <c:pt idx="1">
                  <c:v>70.0</c:v>
                </c:pt>
                <c:pt idx="2">
                  <c:v>20.0</c:v>
                </c:pt>
                <c:pt idx="3">
                  <c:v>20.0</c:v>
                </c:pt>
                <c:pt idx="4">
                  <c:v>20.0</c:v>
                </c:pt>
                <c:pt idx="5">
                  <c:v>15.0</c:v>
                </c:pt>
                <c:pt idx="6">
                  <c:v>15.0</c:v>
                </c:pt>
                <c:pt idx="7">
                  <c:v>10.0</c:v>
                </c:pt>
                <c:pt idx="8">
                  <c:v>10.0</c:v>
                </c:pt>
                <c:pt idx="9">
                  <c:v>10.0</c:v>
                </c:pt>
              </c:numCache>
            </c:numRef>
          </c:val>
          <c:smooth val="0"/>
        </c:ser>
        <c:ser>
          <c:idx val="5"/>
          <c:order val="2"/>
          <c:tx>
            <c:v>T CO2 waste</c:v>
          </c:tx>
          <c:marker>
            <c:symbol val="none"/>
          </c:marker>
          <c:cat>
            <c:numRef>
              <c:f>Sheet1!$B$19:$K$19</c:f>
              <c:numCache>
                <c:formatCode>General</c:formatCode>
                <c:ptCount val="10"/>
                <c:pt idx="0">
                  <c:v>2015.0</c:v>
                </c:pt>
                <c:pt idx="1">
                  <c:v>2017.0</c:v>
                </c:pt>
                <c:pt idx="2">
                  <c:v>2018.0</c:v>
                </c:pt>
                <c:pt idx="3">
                  <c:v>2019.0</c:v>
                </c:pt>
                <c:pt idx="4">
                  <c:v>2021.0</c:v>
                </c:pt>
                <c:pt idx="5">
                  <c:v>2023.0</c:v>
                </c:pt>
                <c:pt idx="6">
                  <c:v>2025.0</c:v>
                </c:pt>
                <c:pt idx="7">
                  <c:v>2027.0</c:v>
                </c:pt>
                <c:pt idx="8">
                  <c:v>2029.0</c:v>
                </c:pt>
                <c:pt idx="9">
                  <c:v>2031.0</c:v>
                </c:pt>
              </c:numCache>
            </c:numRef>
          </c:cat>
          <c:val>
            <c:numRef>
              <c:f>Sheet1!$B$28:$K$28</c:f>
              <c:numCache>
                <c:formatCode>General</c:formatCode>
                <c:ptCount val="10"/>
                <c:pt idx="0">
                  <c:v>3000.0</c:v>
                </c:pt>
                <c:pt idx="1">
                  <c:v>3000.0</c:v>
                </c:pt>
                <c:pt idx="2">
                  <c:v>1300.0</c:v>
                </c:pt>
                <c:pt idx="3">
                  <c:v>1200.0</c:v>
                </c:pt>
                <c:pt idx="4">
                  <c:v>1100.0</c:v>
                </c:pt>
                <c:pt idx="5">
                  <c:v>1000.0</c:v>
                </c:pt>
                <c:pt idx="6">
                  <c:v>900.0</c:v>
                </c:pt>
                <c:pt idx="7">
                  <c:v>800.0</c:v>
                </c:pt>
                <c:pt idx="8">
                  <c:v>700.0</c:v>
                </c:pt>
                <c:pt idx="9">
                  <c:v>600.0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1073384"/>
        <c:axId val="2140452104"/>
      </c:lineChart>
      <c:catAx>
        <c:axId val="2141073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40452104"/>
        <c:crosses val="autoZero"/>
        <c:auto val="1"/>
        <c:lblAlgn val="ctr"/>
        <c:lblOffset val="100"/>
        <c:noMultiLvlLbl val="0"/>
      </c:catAx>
      <c:valAx>
        <c:axId val="2140452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10733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0.85957</cdr:x>
      <cdr:y>0.5069</cdr:y>
    </cdr:from>
    <cdr:to>
      <cdr:x>1</cdr:x>
      <cdr:y>0.55056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86759" y="3051245"/>
          <a:ext cx="967119" cy="2627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0.72284</cdr:x>
      <cdr:y>0.31045</cdr:y>
    </cdr:from>
    <cdr:to>
      <cdr:x>0.95177</cdr:x>
      <cdr:y>0.47779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78016" y="1868706"/>
          <a:ext cx="1576614" cy="10073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0.71436</cdr:x>
      <cdr:y>0.41474</cdr:y>
    </cdr:from>
    <cdr:to>
      <cdr:x>0.93269</cdr:x>
      <cdr:y>0.47052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919622" y="2496473"/>
          <a:ext cx="1503623" cy="3357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0.71224</cdr:x>
      <cdr:y>0.77611</cdr:y>
    </cdr:from>
    <cdr:to>
      <cdr:x>0.96237</cdr:x>
      <cdr:y>0.84402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905024" y="4671763"/>
          <a:ext cx="1722599" cy="408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0.59353</cdr:x>
      <cdr:y>0.8804</cdr:y>
    </cdr:from>
    <cdr:to>
      <cdr:x>0.88818</cdr:x>
      <cdr:y>0.93134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87520" y="5299531"/>
          <a:ext cx="2029162" cy="3065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0.68256</cdr:x>
      <cdr:y>0.8804</cdr:y>
    </cdr:from>
    <cdr:to>
      <cdr:x>0.93058</cdr:x>
      <cdr:y>0.93376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700648" y="5299531"/>
          <a:ext cx="1707999" cy="321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0.75887</cdr:x>
      <cdr:y>0.87313</cdr:y>
    </cdr:from>
    <cdr:to>
      <cdr:x>0.93481</cdr:x>
      <cdr:y>0.93619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226186" y="5255733"/>
          <a:ext cx="1211658" cy="3795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0.71012</cdr:x>
      <cdr:y>0.88525</cdr:y>
    </cdr:from>
    <cdr:to>
      <cdr:x>0.94541</cdr:x>
      <cdr:y>0.92118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890426" y="5328729"/>
          <a:ext cx="1620409" cy="216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E150C-3913-2E4B-94A5-15F97BC58195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3AB84-B0AB-494A-A6E0-FC4A122E31EC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24314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1500 m2 no </a:t>
            </a:r>
            <a:r>
              <a:rPr lang="es-ES_tradnl" dirty="0" err="1" smtClean="0"/>
              <a:t>aïllats</a:t>
            </a:r>
            <a:r>
              <a:rPr lang="es-ES_tradnl" dirty="0" smtClean="0"/>
              <a:t> de </a:t>
            </a:r>
            <a:r>
              <a:rPr lang="es-ES_tradnl" dirty="0" err="1" smtClean="0"/>
              <a:t>feia</a:t>
            </a:r>
            <a:r>
              <a:rPr lang="es-ES_tradnl" baseline="0" dirty="0" smtClean="0"/>
              <a:t> 40 </a:t>
            </a:r>
            <a:r>
              <a:rPr lang="es-ES_tradnl" baseline="0" dirty="0" err="1" smtClean="0"/>
              <a:t>anys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3AB84-B0AB-494A-A6E0-FC4A122E31EC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7552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Camp de futbol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3AB84-B0AB-494A-A6E0-FC4A122E31EC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7792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 smtClean="0"/>
              <a:t>Leds</a:t>
            </a:r>
            <a:r>
              <a:rPr lang="es-ES_tradnl" dirty="0" smtClean="0"/>
              <a:t> </a:t>
            </a:r>
            <a:r>
              <a:rPr lang="es-ES_tradnl" dirty="0" err="1" smtClean="0"/>
              <a:t>arreu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3AB84-B0AB-494A-A6E0-FC4A122E31EC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85892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 smtClean="0"/>
              <a:t>Som</a:t>
            </a:r>
            <a:r>
              <a:rPr lang="es-ES_tradnl" dirty="0" smtClean="0"/>
              <a:t> </a:t>
            </a:r>
            <a:r>
              <a:rPr lang="es-ES_tradnl" dirty="0" err="1" smtClean="0"/>
              <a:t>energia</a:t>
            </a:r>
            <a:r>
              <a:rPr lang="es-ES_tradnl" dirty="0" smtClean="0"/>
              <a:t> no </a:t>
            </a:r>
            <a:r>
              <a:rPr lang="es-ES_tradnl" dirty="0" err="1" smtClean="0"/>
              <a:t>és</a:t>
            </a:r>
            <a:r>
              <a:rPr lang="es-ES_tradnl" dirty="0" smtClean="0"/>
              <a:t> la única </a:t>
            </a:r>
            <a:r>
              <a:rPr lang="es-ES_tradnl" dirty="0" err="1" smtClean="0"/>
              <a:t>verda</a:t>
            </a:r>
            <a:r>
              <a:rPr lang="es-ES_tradnl" dirty="0" smtClean="0"/>
              <a:t>. </a:t>
            </a:r>
            <a:r>
              <a:rPr lang="es-ES_tradnl" dirty="0" err="1" smtClean="0"/>
              <a:t>N’hi</a:t>
            </a:r>
            <a:r>
              <a:rPr lang="es-ES_tradnl" dirty="0" smtClean="0"/>
              <a:t> ha </a:t>
            </a:r>
            <a:r>
              <a:rPr lang="es-ES_tradnl" dirty="0" err="1" smtClean="0"/>
              <a:t>moltes</a:t>
            </a:r>
            <a:r>
              <a:rPr lang="es-ES_tradnl" dirty="0" smtClean="0"/>
              <a:t>. </a:t>
            </a:r>
            <a:r>
              <a:rPr lang="es-ES_tradnl" dirty="0" err="1" smtClean="0"/>
              <a:t>Moltes</a:t>
            </a:r>
            <a:r>
              <a:rPr lang="es-ES_tradnl" dirty="0" smtClean="0"/>
              <a:t> </a:t>
            </a:r>
            <a:r>
              <a:rPr lang="es-ES_tradnl" dirty="0" err="1" smtClean="0"/>
              <a:t>amb</a:t>
            </a:r>
            <a:r>
              <a:rPr lang="es-ES_tradnl" dirty="0" smtClean="0"/>
              <a:t> </a:t>
            </a:r>
            <a:r>
              <a:rPr lang="es-ES_tradnl" dirty="0" err="1" smtClean="0"/>
              <a:t>seu</a:t>
            </a:r>
            <a:r>
              <a:rPr lang="es-ES_tradnl" dirty="0" smtClean="0"/>
              <a:t> al país. </a:t>
            </a:r>
            <a:r>
              <a:rPr lang="es-ES_tradnl" dirty="0" err="1" smtClean="0"/>
              <a:t>Moltes</a:t>
            </a:r>
            <a:r>
              <a:rPr lang="es-ES_tradnl" dirty="0" smtClean="0"/>
              <a:t> de </a:t>
            </a:r>
            <a:r>
              <a:rPr lang="es-ES_tradnl" dirty="0" err="1" smtClean="0"/>
              <a:t>petites</a:t>
            </a:r>
            <a:r>
              <a:rPr lang="es-ES_tradnl" dirty="0" smtClean="0"/>
              <a:t> </a:t>
            </a:r>
            <a:r>
              <a:rPr lang="es-ES_tradnl" dirty="0" err="1" smtClean="0"/>
              <a:t>amb</a:t>
            </a:r>
            <a:r>
              <a:rPr lang="es-ES_tradnl" dirty="0" smtClean="0"/>
              <a:t> </a:t>
            </a:r>
            <a:r>
              <a:rPr lang="es-ES_tradnl" dirty="0" err="1" smtClean="0"/>
              <a:t>salts</a:t>
            </a:r>
            <a:r>
              <a:rPr lang="es-ES_tradnl" dirty="0" smtClean="0"/>
              <a:t> </a:t>
            </a:r>
            <a:r>
              <a:rPr lang="es-ES_tradnl" dirty="0" err="1" smtClean="0"/>
              <a:t>d’aigua</a:t>
            </a:r>
            <a:r>
              <a:rPr lang="es-ES_tradnl" dirty="0" smtClean="0"/>
              <a:t> </a:t>
            </a:r>
            <a:r>
              <a:rPr lang="es-ES_tradnl" dirty="0" err="1" smtClean="0"/>
              <a:t>etc</a:t>
            </a:r>
            <a:r>
              <a:rPr lang="es-ES_tradnl" dirty="0" smtClean="0"/>
              <a:t> que cal </a:t>
            </a:r>
            <a:r>
              <a:rPr lang="es-ES_tradnl" dirty="0" err="1" smtClean="0"/>
              <a:t>tenir</a:t>
            </a:r>
            <a:r>
              <a:rPr lang="es-ES_tradnl" baseline="0" dirty="0" smtClean="0"/>
              <a:t> en </a:t>
            </a:r>
            <a:r>
              <a:rPr lang="es-ES_tradnl" baseline="0" dirty="0" err="1" smtClean="0"/>
              <a:t>compte</a:t>
            </a:r>
            <a:r>
              <a:rPr lang="es-ES_tradnl" baseline="0" dirty="0" smtClean="0"/>
              <a:t>.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3AB84-B0AB-494A-A6E0-FC4A122E31EC}" type="slidenum">
              <a:rPr lang="es-ES_tradnl" smtClean="0"/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0615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No </a:t>
            </a:r>
            <a:r>
              <a:rPr lang="es-ES_tradnl" dirty="0" err="1" smtClean="0"/>
              <a:t>és</a:t>
            </a:r>
            <a:r>
              <a:rPr lang="es-ES_tradnl" dirty="0" smtClean="0"/>
              <a:t> </a:t>
            </a:r>
            <a:r>
              <a:rPr lang="es-ES_tradnl" dirty="0" err="1" smtClean="0"/>
              <a:t>lúnic</a:t>
            </a:r>
            <a:r>
              <a:rPr lang="es-ES_tradnl" dirty="0" smtClean="0"/>
              <a:t> </a:t>
            </a:r>
            <a:r>
              <a:rPr lang="es-ES_tradnl" dirty="0" err="1" smtClean="0"/>
              <a:t>però</a:t>
            </a:r>
            <a:r>
              <a:rPr lang="es-ES_tradnl" dirty="0" smtClean="0"/>
              <a:t> si el </a:t>
            </a:r>
            <a:r>
              <a:rPr lang="es-ES_tradnl" dirty="0" err="1" smtClean="0"/>
              <a:t>més</a:t>
            </a:r>
            <a:r>
              <a:rPr lang="es-ES_tradnl" dirty="0" smtClean="0"/>
              <a:t> </a:t>
            </a:r>
            <a:r>
              <a:rPr lang="es-ES_tradnl" dirty="0" err="1" smtClean="0"/>
              <a:t>econpomic</a:t>
            </a:r>
            <a:r>
              <a:rPr lang="es-ES_tradnl" dirty="0" smtClean="0"/>
              <a:t> </a:t>
            </a:r>
            <a:r>
              <a:rPr lang="es-ES_tradnl" dirty="0" err="1" smtClean="0"/>
              <a:t>d’implementar</a:t>
            </a:r>
            <a:r>
              <a:rPr lang="es-ES_tradnl" dirty="0" smtClean="0"/>
              <a:t> i el </a:t>
            </a:r>
            <a:r>
              <a:rPr lang="es-ES_tradnl" dirty="0" err="1" smtClean="0"/>
              <a:t>més</a:t>
            </a:r>
            <a:r>
              <a:rPr lang="es-ES_tradnl" dirty="0" smtClean="0"/>
              <a:t> </a:t>
            </a:r>
            <a:r>
              <a:rPr lang="es-ES_tradnl" dirty="0" err="1" smtClean="0"/>
              <a:t>estudiat</a:t>
            </a:r>
            <a:r>
              <a:rPr lang="es-ES_tradnl" dirty="0" smtClean="0"/>
              <a:t>.</a:t>
            </a:r>
          </a:p>
          <a:p>
            <a:endParaRPr lang="es-ES_tradnl" dirty="0" smtClean="0"/>
          </a:p>
          <a:p>
            <a:r>
              <a:rPr lang="es-ES_tradnl" dirty="0" smtClean="0"/>
              <a:t>Al </a:t>
            </a:r>
            <a:r>
              <a:rPr lang="es-ES_tradnl" dirty="0" err="1" smtClean="0"/>
              <a:t>Juny</a:t>
            </a:r>
            <a:r>
              <a:rPr lang="es-ES_tradnl" dirty="0" smtClean="0"/>
              <a:t> </a:t>
            </a:r>
            <a:r>
              <a:rPr lang="es-ES_tradnl" dirty="0" err="1" smtClean="0"/>
              <a:t>s’esera</a:t>
            </a:r>
            <a:r>
              <a:rPr lang="es-ES_tradnl" baseline="0" dirty="0" smtClean="0"/>
              <a:t> que es </a:t>
            </a:r>
            <a:r>
              <a:rPr lang="es-ES_tradnl" baseline="0" dirty="0" err="1" smtClean="0"/>
              <a:t>faci</a:t>
            </a:r>
            <a:r>
              <a:rPr lang="es-ES_tradnl" baseline="0" dirty="0" smtClean="0"/>
              <a:t>, </a:t>
            </a:r>
            <a:r>
              <a:rPr lang="es-ES_tradnl" baseline="0" dirty="0" err="1" smtClean="0"/>
              <a:t>sols</a:t>
            </a:r>
            <a:r>
              <a:rPr lang="es-ES_tradnl" baseline="0" dirty="0" smtClean="0"/>
              <a:t> o </a:t>
            </a:r>
            <a:r>
              <a:rPr lang="es-ES_tradnl" baseline="0" dirty="0" err="1" smtClean="0"/>
              <a:t>amb</a:t>
            </a:r>
            <a:r>
              <a:rPr lang="es-ES_tradnl" baseline="0" dirty="0" smtClean="0"/>
              <a:t> el </a:t>
            </a:r>
            <a:r>
              <a:rPr lang="es-ES_tradnl" baseline="0" dirty="0" err="1" smtClean="0"/>
              <a:t>cc.</a:t>
            </a:r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Cal que ARC </a:t>
            </a:r>
            <a:r>
              <a:rPr lang="es-ES_tradnl" dirty="0" err="1" smtClean="0"/>
              <a:t>pugi</a:t>
            </a:r>
            <a:r>
              <a:rPr lang="es-ES_tradnl" dirty="0" smtClean="0"/>
              <a:t> </a:t>
            </a:r>
            <a:r>
              <a:rPr lang="es-ES_tradnl" dirty="0" err="1" smtClean="0"/>
              <a:t>encar</a:t>
            </a:r>
            <a:r>
              <a:rPr lang="es-ES_tradnl" dirty="0" smtClean="0"/>
              <a:t> </a:t>
            </a:r>
            <a:r>
              <a:rPr lang="es-ES_tradnl" dirty="0" err="1" smtClean="0"/>
              <a:t>més</a:t>
            </a:r>
            <a:r>
              <a:rPr lang="es-ES_tradnl" dirty="0" smtClean="0"/>
              <a:t> el canon de </a:t>
            </a:r>
            <a:r>
              <a:rPr lang="es-ES_tradnl" dirty="0" err="1" smtClean="0"/>
              <a:t>rebuig</a:t>
            </a:r>
            <a:r>
              <a:rPr lang="es-ES_tradnl" dirty="0" smtClean="0"/>
              <a:t> per tal de</a:t>
            </a:r>
            <a:r>
              <a:rPr lang="es-ES_tradnl" baseline="0" dirty="0" smtClean="0"/>
              <a:t> no </a:t>
            </a:r>
            <a:r>
              <a:rPr lang="es-ES_tradnl" baseline="0" dirty="0" err="1" smtClean="0"/>
              <a:t>deixar</a:t>
            </a:r>
            <a:r>
              <a:rPr lang="es-ES_tradnl" baseline="0" dirty="0" smtClean="0"/>
              <a:t> excusa a </a:t>
            </a:r>
            <a:r>
              <a:rPr lang="es-ES_tradnl" baseline="0" dirty="0" err="1" smtClean="0"/>
              <a:t>ningú</a:t>
            </a:r>
            <a:r>
              <a:rPr lang="es-ES_tradnl" baseline="0" dirty="0" smtClean="0"/>
              <a:t> per no </a:t>
            </a:r>
            <a:r>
              <a:rPr lang="es-ES_tradnl" baseline="0" dirty="0" err="1" smtClean="0"/>
              <a:t>treballar</a:t>
            </a:r>
            <a:r>
              <a:rPr lang="es-ES_tradnl" baseline="0" dirty="0" smtClean="0"/>
              <a:t> el tema.</a:t>
            </a:r>
          </a:p>
          <a:p>
            <a:r>
              <a:rPr lang="es-ES_tradnl" baseline="0" dirty="0" smtClean="0"/>
              <a:t>La </a:t>
            </a:r>
            <a:r>
              <a:rPr lang="es-ES_tradnl" baseline="0" dirty="0" err="1" smtClean="0"/>
              <a:t>producció</a:t>
            </a:r>
            <a:r>
              <a:rPr lang="es-ES_tradnl" baseline="0" dirty="0" smtClean="0"/>
              <a:t> de </a:t>
            </a:r>
            <a:r>
              <a:rPr lang="es-ES_tradnl" baseline="0" dirty="0" err="1" smtClean="0"/>
              <a:t>deixallesi</a:t>
            </a:r>
            <a:r>
              <a:rPr lang="es-ES_tradnl" baseline="0" dirty="0" smtClean="0"/>
              <a:t> el </a:t>
            </a:r>
            <a:r>
              <a:rPr lang="es-ES_tradnl" baseline="0" dirty="0" err="1" smtClean="0"/>
              <a:t>seu</a:t>
            </a:r>
            <a:r>
              <a:rPr lang="es-ES_tradnl" baseline="0" dirty="0" smtClean="0"/>
              <a:t> no </a:t>
            </a:r>
            <a:r>
              <a:rPr lang="es-ES_tradnl" baseline="0" dirty="0" err="1" smtClean="0"/>
              <a:t>reciclatge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és</a:t>
            </a:r>
            <a:r>
              <a:rPr lang="es-ES_tradnl" baseline="0" dirty="0" smtClean="0"/>
              <a:t> un </a:t>
            </a:r>
            <a:r>
              <a:rPr lang="es-ES_tradnl" baseline="0" dirty="0" err="1" smtClean="0"/>
              <a:t>dels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majors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factors</a:t>
            </a:r>
            <a:r>
              <a:rPr lang="es-ES_tradnl" baseline="0" dirty="0" smtClean="0"/>
              <a:t> de </a:t>
            </a:r>
            <a:r>
              <a:rPr lang="es-ES_tradnl" baseline="0" dirty="0" err="1" smtClean="0"/>
              <a:t>producció</a:t>
            </a:r>
            <a:r>
              <a:rPr lang="es-ES_tradnl" baseline="0" dirty="0" smtClean="0"/>
              <a:t> de C=“.  2 a 3 </a:t>
            </a:r>
            <a:r>
              <a:rPr lang="es-ES_tradnl" baseline="0" dirty="0" err="1" smtClean="0"/>
              <a:t>tn</a:t>
            </a:r>
            <a:r>
              <a:rPr lang="es-ES_tradnl" baseline="0" dirty="0" smtClean="0"/>
              <a:t> co1 per </a:t>
            </a:r>
            <a:r>
              <a:rPr lang="es-ES_tradnl" baseline="0" dirty="0" err="1" smtClean="0"/>
              <a:t>tn</a:t>
            </a:r>
            <a:r>
              <a:rPr lang="es-ES_tradnl" baseline="0" dirty="0" smtClean="0"/>
              <a:t> no reciclada.</a:t>
            </a:r>
          </a:p>
          <a:p>
            <a:endParaRPr lang="es-ES_tradnl" baseline="0" dirty="0" smtClean="0"/>
          </a:p>
          <a:p>
            <a:endParaRPr lang="es-ES_tradn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3AB84-B0AB-494A-A6E0-FC4A122E31EC}" type="slidenum">
              <a:rPr lang="es-ES_tradnl" smtClean="0"/>
              <a:t>33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68419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Incidir en sector </a:t>
            </a:r>
            <a:r>
              <a:rPr lang="es-ES_tradnl" dirty="0" err="1" smtClean="0"/>
              <a:t>privat</a:t>
            </a:r>
            <a:r>
              <a:rPr lang="es-ES_tradnl" dirty="0" smtClean="0"/>
              <a:t> </a:t>
            </a:r>
            <a:r>
              <a:rPr lang="es-ES_tradnl" dirty="0" err="1" smtClean="0"/>
              <a:t>és</a:t>
            </a:r>
            <a:r>
              <a:rPr lang="es-ES_tradnl" dirty="0" smtClean="0"/>
              <a:t> </a:t>
            </a:r>
            <a:r>
              <a:rPr lang="es-ES_tradnl" dirty="0" err="1" smtClean="0"/>
              <a:t>clau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ja</a:t>
            </a:r>
            <a:r>
              <a:rPr lang="es-ES_tradnl" baseline="0" dirty="0" smtClean="0"/>
              <a:t> que </a:t>
            </a:r>
            <a:r>
              <a:rPr lang="es-ES_tradnl" baseline="0" dirty="0" err="1" smtClean="0"/>
              <a:t>és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on</a:t>
            </a:r>
            <a:r>
              <a:rPr lang="es-ES_tradnl" baseline="0" dirty="0" smtClean="0"/>
              <a:t> es fan la </a:t>
            </a:r>
            <a:r>
              <a:rPr lang="es-ES_tradnl" baseline="0" dirty="0" err="1" smtClean="0"/>
              <a:t>majoria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d’emissions</a:t>
            </a:r>
            <a:r>
              <a:rPr lang="es-ES_tradnl" baseline="0" dirty="0" smtClean="0"/>
              <a:t>, </a:t>
            </a:r>
            <a:r>
              <a:rPr lang="es-ES_tradnl" baseline="0" dirty="0" err="1" smtClean="0"/>
              <a:t>l’estalvi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munbicipal</a:t>
            </a:r>
            <a:r>
              <a:rPr lang="es-ES_tradnl" baseline="0" dirty="0" smtClean="0"/>
              <a:t> per se </a:t>
            </a:r>
            <a:r>
              <a:rPr lang="es-ES_tradnl" baseline="0" dirty="0" err="1" smtClean="0"/>
              <a:t>és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insignificant</a:t>
            </a:r>
            <a:r>
              <a:rPr lang="es-ES_tradnl" baseline="0" dirty="0" smtClean="0"/>
              <a:t> a </a:t>
            </a:r>
            <a:r>
              <a:rPr lang="es-ES_tradnl" baseline="0" dirty="0" err="1" smtClean="0"/>
              <a:t>nivell</a:t>
            </a:r>
            <a:r>
              <a:rPr lang="es-ES_tradnl" baseline="0" dirty="0" smtClean="0"/>
              <a:t> nacional si no </a:t>
            </a:r>
            <a:r>
              <a:rPr lang="es-ES_tradnl" baseline="0" dirty="0" err="1" smtClean="0"/>
              <a:t>l’utilitzem</a:t>
            </a:r>
            <a:r>
              <a:rPr lang="es-ES_tradnl" baseline="0" dirty="0" smtClean="0"/>
              <a:t> per estimular el </a:t>
            </a:r>
            <a:r>
              <a:rPr lang="es-ES_tradnl" baseline="0" dirty="0" err="1" smtClean="0"/>
              <a:t>privat</a:t>
            </a:r>
            <a:r>
              <a:rPr lang="es-ES_tradnl" baseline="0" dirty="0" smtClean="0"/>
              <a:t>. </a:t>
            </a:r>
            <a:r>
              <a:rPr lang="es-ES_tradnl" baseline="0" dirty="0" err="1" smtClean="0"/>
              <a:t>L’arma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més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important</a:t>
            </a:r>
            <a:r>
              <a:rPr lang="es-ES_tradnl" baseline="0" dirty="0" smtClean="0"/>
              <a:t> i </a:t>
            </a:r>
            <a:r>
              <a:rPr lang="es-ES_tradnl" baseline="0" dirty="0" err="1" smtClean="0"/>
              <a:t>econòmica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és</a:t>
            </a:r>
            <a:r>
              <a:rPr lang="es-ES_tradnl" baseline="0" dirty="0" smtClean="0"/>
              <a:t> el </a:t>
            </a:r>
            <a:r>
              <a:rPr lang="es-ES_tradnl" baseline="0" dirty="0" err="1" smtClean="0"/>
              <a:t>recicliatge</a:t>
            </a:r>
            <a:r>
              <a:rPr lang="es-ES_tradnl" baseline="0" dirty="0" smtClean="0"/>
              <a:t> i les 3 R.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3AB84-B0AB-494A-A6E0-FC4A122E31EC}" type="slidenum">
              <a:rPr lang="es-ES_tradnl" smtClean="0"/>
              <a:t>35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46155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8107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176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5954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73012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90443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60359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9511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6762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4627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1927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6253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13052-983E-DA4F-90CF-714C37C2CE47}" type="datetimeFigureOut">
              <a:rPr lang="en-US" smtClean="0"/>
              <a:t>27/09/18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91608-1B75-674D-8BD4-B39F6B3BC766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4212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JPG"/><Relationship Id="rId6" Type="http://schemas.openxmlformats.org/officeDocument/2006/relationships/image" Target="../media/image39.jpeg"/><Relationship Id="rId7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6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3.png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subiranajj@diba.cat" TargetMode="External"/><Relationship Id="rId4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81737"/>
            <a:ext cx="7772400" cy="2205765"/>
          </a:xfrm>
        </p:spPr>
        <p:txBody>
          <a:bodyPr>
            <a:normAutofit fontScale="90000"/>
          </a:bodyPr>
          <a:lstStyle/>
          <a:p>
            <a:r>
              <a:rPr lang="ca-ES" sz="5400" b="1" dirty="0" smtClean="0"/>
              <a:t>Avià </a:t>
            </a:r>
            <a:r>
              <a:rPr lang="ca-ES" dirty="0" smtClean="0"/>
              <a:t>X un </a:t>
            </a:r>
            <a:r>
              <a:rPr lang="ca-ES" dirty="0" err="1" smtClean="0"/>
              <a:t>buen</a:t>
            </a:r>
            <a:r>
              <a:rPr lang="ca-ES" dirty="0" smtClean="0"/>
              <a:t> clima</a:t>
            </a:r>
            <a:br>
              <a:rPr lang="ca-ES" dirty="0" smtClean="0"/>
            </a:br>
            <a:r>
              <a:rPr lang="ca-ES" sz="2200" b="1" dirty="0" smtClean="0"/>
              <a:t/>
            </a:r>
            <a:br>
              <a:rPr lang="ca-ES" sz="2200" b="1" dirty="0" smtClean="0"/>
            </a:br>
            <a:r>
              <a:rPr lang="es-ES_tradnl" sz="2200" dirty="0" smtClean="0"/>
              <a:t>Ahorro energético </a:t>
            </a:r>
            <a:r>
              <a:rPr lang="es-ES_tradnl" sz="2200" dirty="0"/>
              <a:t>y</a:t>
            </a:r>
            <a:r>
              <a:rPr lang="es-ES_tradnl" sz="2200" dirty="0" smtClean="0"/>
              <a:t> reducción emisiones integral</a:t>
            </a:r>
            <a:br>
              <a:rPr lang="es-ES_tradnl" sz="2200" dirty="0" smtClean="0"/>
            </a:br>
            <a:r>
              <a:rPr lang="es-ES_tradnl" sz="2200" dirty="0" smtClean="0"/>
              <a:t>Potenciar el tejido social y economía local y circular</a:t>
            </a:r>
            <a:br>
              <a:rPr lang="es-ES_tradnl" sz="2200" dirty="0" smtClean="0"/>
            </a:br>
            <a:r>
              <a:rPr lang="es-ES_tradnl" sz="2200" dirty="0" smtClean="0"/>
              <a:t/>
            </a:r>
            <a:br>
              <a:rPr lang="es-ES_tradnl" sz="2200" dirty="0" smtClean="0"/>
            </a:br>
            <a:endParaRPr lang="es-ES_tradnl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37538"/>
            <a:ext cx="6400800" cy="2602345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</p:txBody>
      </p:sp>
      <p:pic>
        <p:nvPicPr>
          <p:cNvPr id="4" name="Picture 3" descr="p_ec080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25850" y="5032774"/>
            <a:ext cx="1917700" cy="2552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4956" y="2998710"/>
            <a:ext cx="390675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400" b="1" dirty="0"/>
          </a:p>
          <a:p>
            <a:endParaRPr lang="es-ES_tradnl" sz="2400" b="1" dirty="0"/>
          </a:p>
          <a:p>
            <a:endParaRPr lang="es-ES_tradnl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4342140" y="3364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_tradnl" i="1" dirty="0" smtClean="0"/>
              <a:t>, </a:t>
            </a:r>
            <a:endParaRPr lang="es-ES_tradnl" i="1" dirty="0"/>
          </a:p>
        </p:txBody>
      </p:sp>
      <p:pic>
        <p:nvPicPr>
          <p:cNvPr id="8" name="Picture 7" descr="512px-Barcelona-loc.svg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84885"/>
            <a:ext cx="4327036" cy="445380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20962" y="2787502"/>
            <a:ext cx="4026212" cy="5355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i="1" dirty="0"/>
              <a:t>2.257 </a:t>
            </a:r>
            <a:r>
              <a:rPr lang="es-ES_tradnl" i="1" dirty="0" smtClean="0"/>
              <a:t>habitantes, </a:t>
            </a:r>
            <a:r>
              <a:rPr lang="es-ES_tradnl" i="1" dirty="0"/>
              <a:t>comarca del </a:t>
            </a:r>
            <a:r>
              <a:rPr lang="es-ES_tradnl" i="1" dirty="0" err="1" smtClean="0"/>
              <a:t>Berguedà</a:t>
            </a:r>
            <a:endParaRPr lang="es-ES_tradnl" i="1" dirty="0" smtClean="0"/>
          </a:p>
          <a:p>
            <a:endParaRPr lang="es-ES_tradnl" i="1" dirty="0"/>
          </a:p>
          <a:p>
            <a:r>
              <a:rPr lang="es-ES_tradnl" i="1" dirty="0" smtClean="0"/>
              <a:t>Programa empieza el 2015 </a:t>
            </a:r>
          </a:p>
          <a:p>
            <a:endParaRPr lang="es-ES_tradnl" i="1" dirty="0" smtClean="0"/>
          </a:p>
          <a:p>
            <a:endParaRPr lang="es-ES_tradnl" i="1" dirty="0"/>
          </a:p>
          <a:p>
            <a:r>
              <a:rPr lang="es-ES_tradnl" i="1" dirty="0" smtClean="0"/>
              <a:t>Josep </a:t>
            </a:r>
            <a:r>
              <a:rPr lang="es-ES_tradnl" i="1" dirty="0" err="1" smtClean="0"/>
              <a:t>Subirana</a:t>
            </a:r>
            <a:r>
              <a:rPr lang="es-ES_tradnl" i="1" dirty="0" smtClean="0"/>
              <a:t> i </a:t>
            </a:r>
            <a:r>
              <a:rPr lang="es-ES_tradnl" i="1" dirty="0" err="1" smtClean="0"/>
              <a:t>Jové</a:t>
            </a:r>
            <a:r>
              <a:rPr lang="es-ES_tradnl" i="1" dirty="0" smtClean="0"/>
              <a:t> </a:t>
            </a:r>
          </a:p>
          <a:p>
            <a:r>
              <a:rPr lang="es-ES_tradnl" b="1" i="1" dirty="0" err="1" smtClean="0"/>
              <a:t>subiranajj@diba.cat</a:t>
            </a:r>
            <a:endParaRPr lang="es-ES_tradnl" b="1" i="1" dirty="0" smtClean="0"/>
          </a:p>
          <a:p>
            <a:endParaRPr lang="es-ES_tradnl" i="1" dirty="0"/>
          </a:p>
          <a:p>
            <a:endParaRPr lang="es-ES_tradnl" i="1" dirty="0" smtClean="0"/>
          </a:p>
          <a:p>
            <a:endParaRPr lang="es-ES_tradnl" i="1" dirty="0"/>
          </a:p>
          <a:p>
            <a:endParaRPr lang="es-ES_tradnl" i="1" dirty="0" smtClean="0"/>
          </a:p>
          <a:p>
            <a:endParaRPr lang="es-ES_tradnl" i="1" dirty="0"/>
          </a:p>
          <a:p>
            <a:endParaRPr lang="es-ES_tradnl" i="1" dirty="0" smtClean="0"/>
          </a:p>
          <a:p>
            <a:endParaRPr lang="es-ES_tradnl" i="1" dirty="0"/>
          </a:p>
          <a:p>
            <a:endParaRPr lang="es-ES_tradnl" i="1" dirty="0" smtClean="0"/>
          </a:p>
          <a:p>
            <a:endParaRPr lang="es-ES_tradnl" i="1" dirty="0"/>
          </a:p>
          <a:p>
            <a:endParaRPr lang="es-ES_tradnl" i="1" dirty="0" smtClean="0"/>
          </a:p>
          <a:p>
            <a:endParaRPr lang="es-ES_tradnl" i="1" dirty="0"/>
          </a:p>
          <a:p>
            <a:endParaRPr lang="es-ES_tradnl" dirty="0"/>
          </a:p>
        </p:txBody>
      </p:sp>
      <p:sp>
        <p:nvSpPr>
          <p:cNvPr id="12" name="Rectangle 11"/>
          <p:cNvSpPr/>
          <p:nvPr/>
        </p:nvSpPr>
        <p:spPr>
          <a:xfrm>
            <a:off x="1267643" y="3329085"/>
            <a:ext cx="366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✪</a:t>
            </a:r>
            <a:endParaRPr lang="es-ES_tradnl" dirty="0">
              <a:solidFill>
                <a:srgbClr val="FF0000"/>
              </a:solidFill>
            </a:endParaRPr>
          </a:p>
        </p:txBody>
      </p:sp>
      <p:pic>
        <p:nvPicPr>
          <p:cNvPr id="15" name="Picture 14" descr="p_ec080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51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Actuaciones</a:t>
            </a:r>
            <a:endParaRPr lang="es-ES_tradnl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Medidas off-</a:t>
            </a:r>
            <a:r>
              <a:rPr lang="es-ES_tradnl" dirty="0" err="1" smtClean="0"/>
              <a:t>the</a:t>
            </a:r>
            <a:r>
              <a:rPr lang="es-ES_tradnl" dirty="0"/>
              <a:t>-</a:t>
            </a:r>
            <a:r>
              <a:rPr lang="es-ES_tradnl" dirty="0" err="1" smtClean="0"/>
              <a:t>shelf</a:t>
            </a:r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Ordenanzas, pliegues, POUM</a:t>
            </a:r>
          </a:p>
          <a:p>
            <a:pPr marL="0" indent="0">
              <a:buNone/>
            </a:pPr>
            <a:endParaRPr lang="es-ES_tradnl" dirty="0" smtClean="0"/>
          </a:p>
          <a:p>
            <a:r>
              <a:rPr lang="es-ES_tradnl" dirty="0" smtClean="0"/>
              <a:t>Retorno directo </a:t>
            </a:r>
            <a:endParaRPr lang="es-ES_tradnl" dirty="0"/>
          </a:p>
        </p:txBody>
      </p:sp>
      <p:pic>
        <p:nvPicPr>
          <p:cNvPr id="7" name="Picture 6" descr="comprehensiv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1663" y="1746611"/>
            <a:ext cx="2625137" cy="2729778"/>
          </a:xfrm>
          <a:prstGeom prst="rect">
            <a:avLst/>
          </a:prstGeom>
        </p:spPr>
      </p:pic>
      <p:pic>
        <p:nvPicPr>
          <p:cNvPr id="11" name="Picture 10" descr="p_ec080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8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Ámbito</a:t>
            </a:r>
            <a:endParaRPr lang="es-ES_tradnl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56" y="1600200"/>
            <a:ext cx="8619184" cy="4525963"/>
          </a:xfrm>
        </p:spPr>
        <p:txBody>
          <a:bodyPr/>
          <a:lstStyle/>
          <a:p>
            <a:r>
              <a:rPr lang="es-ES_tradnl" dirty="0" smtClean="0"/>
              <a:t>Municipal: </a:t>
            </a:r>
            <a:r>
              <a:rPr lang="es-ES_tradnl" dirty="0" smtClean="0">
                <a:solidFill>
                  <a:srgbClr val="FF0000"/>
                </a:solidFill>
              </a:rPr>
              <a:t>Reducción gasto y emisiones</a:t>
            </a:r>
            <a:r>
              <a:rPr lang="es-ES_tradnl" dirty="0" smtClean="0"/>
              <a:t> </a:t>
            </a:r>
          </a:p>
          <a:p>
            <a:r>
              <a:rPr lang="es-ES_tradnl" dirty="0" smtClean="0"/>
              <a:t>Comarcal/Regional: </a:t>
            </a:r>
            <a:r>
              <a:rPr lang="es-ES_tradnl" dirty="0" smtClean="0">
                <a:solidFill>
                  <a:srgbClr val="FF0000"/>
                </a:solidFill>
              </a:rPr>
              <a:t>Influencia directa, mediática</a:t>
            </a:r>
          </a:p>
          <a:p>
            <a:r>
              <a:rPr lang="es-ES_tradnl" dirty="0" smtClean="0"/>
              <a:t>Internacional:  </a:t>
            </a:r>
            <a:r>
              <a:rPr lang="es-ES_tradnl" dirty="0" smtClean="0">
                <a:solidFill>
                  <a:srgbClr val="FF0000"/>
                </a:solidFill>
              </a:rPr>
              <a:t>Directa, </a:t>
            </a:r>
            <a:r>
              <a:rPr lang="es-ES_tradnl" dirty="0" err="1" smtClean="0">
                <a:solidFill>
                  <a:srgbClr val="FF0000"/>
                </a:solidFill>
              </a:rPr>
              <a:t>Coop</a:t>
            </a:r>
            <a:r>
              <a:rPr lang="es-ES_tradnl" dirty="0" smtClean="0">
                <a:solidFill>
                  <a:srgbClr val="FF0000"/>
                </a:solidFill>
              </a:rPr>
              <a:t>. internacional</a:t>
            </a:r>
            <a:endParaRPr lang="es-ES_tradnl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56" y="3970998"/>
            <a:ext cx="3691359" cy="2736118"/>
          </a:xfrm>
          <a:prstGeom prst="rect">
            <a:avLst/>
          </a:prstGeom>
        </p:spPr>
      </p:pic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132"/>
            <a:ext cx="864757" cy="115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 smtClean="0"/>
              <a:t>Cicle complert</a:t>
            </a:r>
            <a:endParaRPr lang="ca-E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Municipal público</a:t>
            </a:r>
          </a:p>
          <a:p>
            <a:pPr lvl="1"/>
            <a:r>
              <a:rPr lang="es-ES_tradnl" sz="2200" dirty="0" smtClean="0"/>
              <a:t>Ahorro</a:t>
            </a:r>
          </a:p>
          <a:p>
            <a:pPr lvl="1"/>
            <a:r>
              <a:rPr lang="es-ES_tradnl" sz="2200" dirty="0" smtClean="0"/>
              <a:t>Sensibilización</a:t>
            </a:r>
          </a:p>
          <a:p>
            <a:r>
              <a:rPr lang="es-ES_tradnl" dirty="0" smtClean="0"/>
              <a:t> Privado</a:t>
            </a:r>
          </a:p>
          <a:p>
            <a:pPr lvl="1"/>
            <a:r>
              <a:rPr lang="es-ES_tradnl" sz="2200" dirty="0"/>
              <a:t>A</a:t>
            </a:r>
            <a:r>
              <a:rPr lang="es-ES_tradnl" sz="2200" dirty="0" smtClean="0"/>
              <a:t>yudas</a:t>
            </a:r>
          </a:p>
          <a:p>
            <a:pPr lvl="1"/>
            <a:r>
              <a:rPr lang="es-ES_tradnl" sz="2200" dirty="0" smtClean="0"/>
              <a:t>Sensibilización</a:t>
            </a:r>
          </a:p>
          <a:p>
            <a:r>
              <a:rPr lang="es-ES_tradnl" dirty="0" smtClean="0"/>
              <a:t>Tejido productivo</a:t>
            </a:r>
          </a:p>
          <a:p>
            <a:pPr marL="0" indent="0">
              <a:buNone/>
            </a:pPr>
            <a:r>
              <a:rPr lang="es-ES_tradnl" dirty="0" smtClean="0"/>
              <a:t>	-</a:t>
            </a:r>
            <a:r>
              <a:rPr lang="es-ES_tradnl" sz="2400" dirty="0" smtClean="0"/>
              <a:t>Ayudas</a:t>
            </a:r>
          </a:p>
          <a:p>
            <a:pPr marL="0" indent="0">
              <a:buNone/>
            </a:pPr>
            <a:r>
              <a:rPr lang="es-ES_tradnl" sz="2400" dirty="0" smtClean="0"/>
              <a:t>	-Sensibilización</a:t>
            </a:r>
          </a:p>
          <a:p>
            <a:pPr marL="0" indent="0">
              <a:buNone/>
            </a:pPr>
            <a:r>
              <a:rPr lang="es-ES_tradnl" sz="2400" dirty="0" smtClean="0"/>
              <a:t>	-Auditorias</a:t>
            </a:r>
          </a:p>
          <a:p>
            <a:pPr marL="0" indent="0">
              <a:buNone/>
            </a:pPr>
            <a:r>
              <a:rPr lang="es-ES_tradnl" sz="2400" dirty="0" smtClean="0"/>
              <a:t>	-Nuevos modelos</a:t>
            </a:r>
          </a:p>
          <a:p>
            <a:endParaRPr lang="ca-ES" dirty="0" smtClean="0"/>
          </a:p>
          <a:p>
            <a:endParaRPr lang="es-ES_tradnl" dirty="0"/>
          </a:p>
        </p:txBody>
      </p:sp>
      <p:pic>
        <p:nvPicPr>
          <p:cNvPr id="4" name="Picture 3" descr="Arrows_signs_Line-05-51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640" y="1762196"/>
            <a:ext cx="2698608" cy="2698608"/>
          </a:xfrm>
          <a:prstGeom prst="rect">
            <a:avLst/>
          </a:prstGeom>
        </p:spPr>
      </p:pic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132"/>
            <a:ext cx="864757" cy="115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6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09311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b="1" dirty="0" smtClean="0"/>
              <a:t>1.</a:t>
            </a:r>
            <a:r>
              <a:rPr lang="es-ES_tradnl" b="1" dirty="0"/>
              <a:t> </a:t>
            </a:r>
            <a:r>
              <a:rPr lang="es-ES_tradnl" b="1" dirty="0" smtClean="0"/>
              <a:t>Off-</a:t>
            </a:r>
            <a:r>
              <a:rPr lang="es-ES_tradnl" b="1" dirty="0" err="1" smtClean="0"/>
              <a:t>the</a:t>
            </a:r>
            <a:r>
              <a:rPr lang="es-ES_tradnl" b="1" dirty="0" smtClean="0"/>
              <a:t>-</a:t>
            </a:r>
            <a:r>
              <a:rPr lang="es-ES_tradnl" b="1" dirty="0" err="1" smtClean="0"/>
              <a:t>shelf</a:t>
            </a:r>
            <a:r>
              <a:rPr lang="es-ES_tradnl" b="1" dirty="0" smtClean="0"/>
              <a:t>  </a:t>
            </a:r>
            <a:r>
              <a:rPr lang="es-ES_tradnl" sz="3100" b="1" dirty="0" smtClean="0"/>
              <a:t>(tiempo record)</a:t>
            </a:r>
            <a:r>
              <a:rPr lang="es-ES_tradnl" sz="2200" dirty="0"/>
              <a:t/>
            </a:r>
            <a:br>
              <a:rPr lang="es-ES_tradnl" sz="2200" dirty="0"/>
            </a:br>
            <a:r>
              <a:rPr lang="es-ES_tradnl" sz="2200" dirty="0" smtClean="0"/>
              <a:t>                                                    50.000 Euros año</a:t>
            </a:r>
            <a:br>
              <a:rPr lang="es-ES_tradnl" sz="2200" dirty="0" smtClean="0"/>
            </a:br>
            <a:r>
              <a:rPr lang="es-ES_tradnl" sz="2200" dirty="0" smtClean="0"/>
              <a:t>                                            90 </a:t>
            </a:r>
            <a:r>
              <a:rPr lang="es-ES_tradnl" sz="2200" dirty="0" err="1"/>
              <a:t>T</a:t>
            </a:r>
            <a:r>
              <a:rPr lang="es-ES_tradnl" sz="2200" dirty="0" err="1" smtClean="0"/>
              <a:t>n</a:t>
            </a:r>
            <a:r>
              <a:rPr lang="es-ES_tradnl" sz="2200" dirty="0" smtClean="0"/>
              <a:t> C02 , 300.000 </a:t>
            </a:r>
            <a:r>
              <a:rPr lang="es-ES_tradnl" sz="2200" dirty="0" err="1" smtClean="0"/>
              <a:t>KWh</a:t>
            </a:r>
            <a:r>
              <a:rPr lang="es-ES_tradnl" sz="2200" dirty="0" smtClean="0"/>
              <a:t> año </a:t>
            </a:r>
            <a:br>
              <a:rPr lang="es-ES_tradnl" sz="2200" dirty="0" smtClean="0"/>
            </a:br>
            <a:endParaRPr lang="es-ES_tradnl" sz="22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63776" cy="4525963"/>
          </a:xfrm>
        </p:spPr>
        <p:txBody>
          <a:bodyPr>
            <a:normAutofit/>
          </a:bodyPr>
          <a:lstStyle/>
          <a:p>
            <a:r>
              <a:rPr lang="es-ES_tradnl" sz="2400" dirty="0" smtClean="0"/>
              <a:t>LED todo,570 farolas, +2000 luces</a:t>
            </a:r>
          </a:p>
          <a:p>
            <a:r>
              <a:rPr lang="es-ES_tradnl" sz="2400" dirty="0" smtClean="0"/>
              <a:t>Paneles fotovoltaicos </a:t>
            </a:r>
            <a:r>
              <a:rPr lang="es-ES_tradnl" sz="2400" dirty="0"/>
              <a:t>y</a:t>
            </a:r>
            <a:r>
              <a:rPr lang="es-ES_tradnl" sz="2400" dirty="0" smtClean="0"/>
              <a:t> térmicos en todo edif. público (x3 , x2) </a:t>
            </a:r>
          </a:p>
          <a:p>
            <a:r>
              <a:rPr lang="es-ES_tradnl" sz="2400" dirty="0" smtClean="0"/>
              <a:t>Aislamiento techos ayuntamiento </a:t>
            </a:r>
            <a:r>
              <a:rPr lang="es-ES_tradnl" sz="2400" dirty="0"/>
              <a:t>y</a:t>
            </a:r>
            <a:r>
              <a:rPr lang="es-ES_tradnl" sz="2400" dirty="0" smtClean="0"/>
              <a:t> escuelas (+1500 m2)</a:t>
            </a:r>
          </a:p>
          <a:p>
            <a:r>
              <a:rPr lang="es-ES_tradnl" sz="2400" dirty="0" smtClean="0"/>
              <a:t>Gestión de sistemas de calefacción </a:t>
            </a:r>
            <a:r>
              <a:rPr lang="es-ES_tradnl" sz="2400" dirty="0"/>
              <a:t>y</a:t>
            </a:r>
            <a:r>
              <a:rPr lang="es-ES_tradnl" sz="2400" dirty="0" smtClean="0"/>
              <a:t> termóstatos</a:t>
            </a:r>
          </a:p>
          <a:p>
            <a:r>
              <a:rPr lang="es-ES_tradnl" sz="2400" dirty="0" smtClean="0"/>
              <a:t>Control telemático de producción de energía térmica i solar</a:t>
            </a:r>
          </a:p>
          <a:p>
            <a:r>
              <a:rPr lang="es-ES_tradnl" sz="2400" dirty="0" smtClean="0"/>
              <a:t>Primer punto de carga de coches eléctricos de la comarca</a:t>
            </a:r>
          </a:p>
          <a:p>
            <a:pPr marL="0" indent="0">
              <a:buNone/>
            </a:pPr>
            <a:endParaRPr lang="es-ES_tradnl" sz="2400" dirty="0" smtClean="0"/>
          </a:p>
          <a:p>
            <a:pPr marL="0" indent="0">
              <a:buNone/>
            </a:pPr>
            <a:r>
              <a:rPr lang="es-ES_tradnl" sz="2400" dirty="0" smtClean="0"/>
              <a:t>Falta: </a:t>
            </a:r>
          </a:p>
          <a:p>
            <a:r>
              <a:rPr lang="es-ES_tradnl" sz="2400" dirty="0" smtClean="0"/>
              <a:t>Aislar paredes, calefacciones, vehículos eléctricos</a:t>
            </a:r>
          </a:p>
          <a:p>
            <a:pPr marL="0" indent="0">
              <a:buNone/>
            </a:pPr>
            <a:endParaRPr lang="ca-ES" sz="2000" dirty="0" smtClean="0"/>
          </a:p>
          <a:p>
            <a:pPr marL="0" indent="0">
              <a:buNone/>
            </a:pPr>
            <a:endParaRPr lang="ca-ES" sz="2000" dirty="0" smtClean="0"/>
          </a:p>
        </p:txBody>
      </p:sp>
    </p:spTree>
    <p:extLst>
      <p:ext uri="{BB962C8B-B14F-4D97-AF65-F5344CB8AC3E}">
        <p14:creationId xmlns:p14="http://schemas.microsoft.com/office/powerpoint/2010/main" val="3019461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Content Placeholder 3" descr="20160309_123059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4706" y="3626602"/>
            <a:ext cx="3732094" cy="2052508"/>
          </a:xfrm>
          <a:prstGeom prst="rect">
            <a:avLst/>
          </a:prstGeom>
        </p:spPr>
      </p:pic>
      <p:pic>
        <p:nvPicPr>
          <p:cNvPr id="5" name="Content Placeholder 3" descr="SeYe-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684216"/>
            <a:ext cx="3956579" cy="2427284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3796975"/>
            <a:ext cx="3422304" cy="1882135"/>
          </a:xfrm>
          <a:prstGeom prst="rect">
            <a:avLst/>
          </a:prstGeom>
        </p:spPr>
      </p:pic>
      <p:pic>
        <p:nvPicPr>
          <p:cNvPr id="7" name="Picture 6" descr="plaques term camp futbol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4707" y="684215"/>
            <a:ext cx="3732094" cy="249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21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Content Placeholder 3" descr="Screen Shot 2018-01-17 at 21.09.1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6361" y="3362677"/>
            <a:ext cx="8059872" cy="4914768"/>
          </a:xfrm>
          <a:prstGeom prst="rect">
            <a:avLst/>
          </a:prstGeom>
        </p:spPr>
      </p:pic>
      <p:pic>
        <p:nvPicPr>
          <p:cNvPr id="4" name="Content Placeholder 3" descr="Screen Shot 2018-01-17 at 21.03.25.pn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6361" y="0"/>
            <a:ext cx="8391935" cy="4615241"/>
          </a:xfrm>
        </p:spPr>
      </p:pic>
    </p:spTree>
    <p:extLst>
      <p:ext uri="{BB962C8B-B14F-4D97-AF65-F5344CB8AC3E}">
        <p14:creationId xmlns:p14="http://schemas.microsoft.com/office/powerpoint/2010/main" val="3875008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199" y="1600200"/>
            <a:ext cx="4045267" cy="2224741"/>
          </a:xfrm>
          <a:prstGeom prst="rect">
            <a:avLst/>
          </a:prstGeom>
        </p:spPr>
      </p:pic>
      <p:pic>
        <p:nvPicPr>
          <p:cNvPr id="9" name="Picture 8" descr="p_ec080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  <p:pic>
        <p:nvPicPr>
          <p:cNvPr id="3" name="Picture 2" descr="aïllament_llarinf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530" y="3720353"/>
            <a:ext cx="4375995" cy="292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0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76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Content Placeholder 3" descr="20180117_162233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13819" y="1886510"/>
            <a:ext cx="5990097" cy="3294322"/>
          </a:xfrm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2850" y="1255435"/>
            <a:ext cx="4143950" cy="2279013"/>
          </a:xfrm>
          <a:prstGeom prst="rect">
            <a:avLst/>
          </a:prstGeom>
        </p:spPr>
      </p:pic>
      <p:pic>
        <p:nvPicPr>
          <p:cNvPr id="3" name="Picture 2" descr="leds sala exposicions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8927" y="3702005"/>
            <a:ext cx="4097873" cy="27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63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Content Placeholder 3" descr="DJI_0004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8060048" y="-689768"/>
            <a:ext cx="23392323" cy="1286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98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Content Placeholder 3" descr="20160412_09290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Picture 5" descr="p_ec080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89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Content Placeholder 3" descr="IMG_2519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12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Content Placeholder 3" descr="IMG_252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07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Content Placeholder 3" descr="20151224_090739_resized_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221" r="-71221"/>
          <a:stretch>
            <a:fillRect/>
          </a:stretch>
        </p:blipFill>
        <p:spPr>
          <a:xfrm>
            <a:off x="-262769" y="1561687"/>
            <a:ext cx="9872376" cy="5429426"/>
          </a:xfrm>
        </p:spPr>
      </p:pic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39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_tradnl" sz="4000" b="1" dirty="0"/>
              <a:t>2</a:t>
            </a:r>
            <a:r>
              <a:rPr lang="es-ES_tradnl" sz="4000" b="1" dirty="0" smtClean="0"/>
              <a:t>.Ordenanzas, pliegues, POUM</a:t>
            </a:r>
            <a:endParaRPr lang="es-ES_tradnl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65" y="1600200"/>
            <a:ext cx="8690791" cy="49459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a-ES" sz="2400" b="1" dirty="0" smtClean="0"/>
          </a:p>
          <a:p>
            <a:pPr marL="0" indent="0">
              <a:buNone/>
            </a:pPr>
            <a:r>
              <a:rPr lang="ca-ES" sz="2400" b="1" dirty="0" smtClean="0"/>
              <a:t>A- </a:t>
            </a:r>
            <a:r>
              <a:rPr lang="es-ES_tradnl" sz="2400" b="1" dirty="0" smtClean="0"/>
              <a:t>Ordenanzas: </a:t>
            </a:r>
            <a:r>
              <a:rPr lang="es-ES_tradnl" sz="2400" dirty="0" smtClean="0"/>
              <a:t>Exención de impuestos, 4 oportunidades</a:t>
            </a:r>
          </a:p>
          <a:p>
            <a:pPr marL="0" indent="0">
              <a:buNone/>
            </a:pPr>
            <a:endParaRPr lang="es-ES_tradnl" sz="2400" dirty="0" smtClean="0"/>
          </a:p>
          <a:p>
            <a:pPr marL="0" indent="0">
              <a:buNone/>
            </a:pPr>
            <a:r>
              <a:rPr lang="es-ES_tradnl" sz="2400" b="1" dirty="0" smtClean="0"/>
              <a:t>B- Pliegues: </a:t>
            </a:r>
            <a:r>
              <a:rPr lang="es-ES_tradnl" sz="2400" dirty="0" smtClean="0"/>
              <a:t>Nueva ley de contratación pública = Puntuación verde </a:t>
            </a:r>
            <a:r>
              <a:rPr lang="es-ES_tradnl" sz="2400" dirty="0"/>
              <a:t>y</a:t>
            </a:r>
            <a:r>
              <a:rPr lang="es-ES_tradnl" sz="2400" dirty="0" smtClean="0"/>
              <a:t> social</a:t>
            </a:r>
          </a:p>
          <a:p>
            <a:pPr marL="0" indent="0">
              <a:buNone/>
            </a:pPr>
            <a:endParaRPr lang="es-ES_tradnl" sz="2400" dirty="0" smtClean="0"/>
          </a:p>
          <a:p>
            <a:pPr marL="0" indent="0">
              <a:buNone/>
            </a:pPr>
            <a:r>
              <a:rPr lang="es-ES_tradnl" sz="2400" b="1" dirty="0" smtClean="0"/>
              <a:t>C- POUM: </a:t>
            </a:r>
            <a:r>
              <a:rPr lang="es-ES_tradnl" sz="2400" dirty="0" smtClean="0"/>
              <a:t>Modificación que permite placas en todas partes </a:t>
            </a:r>
            <a:r>
              <a:rPr lang="es-ES_tradnl" sz="2400" dirty="0"/>
              <a:t>y</a:t>
            </a:r>
            <a:r>
              <a:rPr lang="es-ES_tradnl" sz="2400" dirty="0" smtClean="0"/>
              <a:t> aislar</a:t>
            </a:r>
          </a:p>
          <a:p>
            <a:pPr marL="0" indent="0">
              <a:buNone/>
            </a:pPr>
            <a:endParaRPr lang="es-ES_tradnl" sz="2400" dirty="0" smtClean="0"/>
          </a:p>
          <a:p>
            <a:pPr marL="0" indent="0">
              <a:buNone/>
            </a:pP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767069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_tradnl" sz="3200" b="1" dirty="0" smtClean="0"/>
              <a:t>2.a-Ordenanzas</a:t>
            </a:r>
            <a:endParaRPr lang="es-ES_tradnl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65" y="1600200"/>
            <a:ext cx="8690791" cy="4945987"/>
          </a:xfrm>
        </p:spPr>
        <p:txBody>
          <a:bodyPr>
            <a:normAutofit lnSpcReduction="10000"/>
          </a:bodyPr>
          <a:lstStyle/>
          <a:p>
            <a:r>
              <a:rPr lang="es-ES_tradnl" sz="2400" dirty="0" smtClean="0"/>
              <a:t>Reducción impuesto a vehículos eléctricos y híbridos a </a:t>
            </a:r>
            <a:r>
              <a:rPr lang="es-ES_tradnl" sz="2400" dirty="0" err="1" smtClean="0"/>
              <a:t>max</a:t>
            </a:r>
            <a:r>
              <a:rPr lang="es-ES_tradnl" sz="2400" dirty="0" smtClean="0"/>
              <a:t>. Legal 75%</a:t>
            </a:r>
          </a:p>
          <a:p>
            <a:pPr marL="0" indent="0">
              <a:buNone/>
            </a:pPr>
            <a:r>
              <a:rPr lang="es-ES_tradnl" sz="2400" dirty="0" smtClean="0"/>
              <a:t> </a:t>
            </a:r>
          </a:p>
          <a:p>
            <a:r>
              <a:rPr lang="es-ES_tradnl" sz="2400" dirty="0" smtClean="0"/>
              <a:t>Reducción impuesto sobre Construcción, Instalaciones y Obras (ICIO) en instalación de captadores solares:  95%</a:t>
            </a:r>
          </a:p>
          <a:p>
            <a:endParaRPr lang="es-ES_tradnl" sz="2400" dirty="0" smtClean="0"/>
          </a:p>
          <a:p>
            <a:r>
              <a:rPr lang="es-ES_tradnl" sz="2400" dirty="0" smtClean="0"/>
              <a:t>IBI, </a:t>
            </a:r>
            <a:r>
              <a:rPr lang="es-ES_tradnl" sz="2400" b="1" dirty="0" smtClean="0"/>
              <a:t>IAE* </a:t>
            </a:r>
            <a:r>
              <a:rPr lang="es-ES_tradnl" sz="2400" dirty="0" smtClean="0"/>
              <a:t>reducido en un 50%  10 años para todos les hogares/negocios que instalen sistemas generadores de energía verde </a:t>
            </a:r>
          </a:p>
          <a:p>
            <a:pPr marL="0" indent="0">
              <a:buNone/>
            </a:pPr>
            <a:endParaRPr lang="es-ES_tradnl" sz="2400" dirty="0" smtClean="0"/>
          </a:p>
          <a:p>
            <a:r>
              <a:rPr lang="es-ES_tradnl" sz="2400" b="1" dirty="0" smtClean="0"/>
              <a:t>Eliminación impuestos por obras sostenibles* emparado en</a:t>
            </a:r>
            <a:r>
              <a:rPr lang="es-ES_tradnl" sz="2400" dirty="0" smtClean="0"/>
              <a:t>:</a:t>
            </a:r>
          </a:p>
          <a:p>
            <a:pPr marL="0" indent="0" algn="ctr">
              <a:buNone/>
            </a:pPr>
            <a:r>
              <a:rPr lang="es-ES_tradnl" sz="2400" i="1" dirty="0" smtClean="0"/>
              <a:t>Circunstancias sociales, culturales, histórico artísticas o de fomento de la ocupación que justifiquen tal declaración  </a:t>
            </a:r>
            <a:r>
              <a:rPr lang="es-ES_tradnl" sz="2400" dirty="0" smtClean="0"/>
              <a:t>* 2019</a:t>
            </a:r>
          </a:p>
          <a:p>
            <a:pPr marL="0" indent="0">
              <a:buNone/>
            </a:pPr>
            <a:endParaRPr lang="es-ES_tradnl" sz="2400" dirty="0" smtClean="0"/>
          </a:p>
          <a:p>
            <a:pPr marL="0" indent="0">
              <a:buNone/>
            </a:pPr>
            <a:endParaRPr lang="ca-ES" sz="2400" dirty="0" smtClean="0"/>
          </a:p>
          <a:p>
            <a:pPr marL="0" indent="0">
              <a:buNone/>
            </a:pP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3529548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932" y="274638"/>
            <a:ext cx="8066868" cy="1025528"/>
          </a:xfrm>
        </p:spPr>
        <p:txBody>
          <a:bodyPr>
            <a:normAutofit/>
          </a:bodyPr>
          <a:lstStyle/>
          <a:p>
            <a:pPr algn="l"/>
            <a:r>
              <a:rPr lang="es-ES_tradnl" sz="3200" b="1" dirty="0" smtClean="0"/>
              <a:t>2.b-Pliegues</a:t>
            </a:r>
            <a:endParaRPr lang="es-ES_tradnl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a-ES" sz="2800" dirty="0" smtClean="0"/>
          </a:p>
          <a:p>
            <a:pPr marL="0" indent="0">
              <a:buNone/>
            </a:pPr>
            <a:r>
              <a:rPr lang="es-ES_tradnl" b="1" dirty="0" smtClean="0"/>
              <a:t>Pliegues: </a:t>
            </a:r>
            <a:r>
              <a:rPr lang="es-ES_tradnl" dirty="0" smtClean="0"/>
              <a:t>Nueva ley de contratación pública = Puntuación verde </a:t>
            </a:r>
            <a:r>
              <a:rPr lang="es-ES_tradnl" dirty="0"/>
              <a:t>y</a:t>
            </a:r>
            <a:r>
              <a:rPr lang="es-ES_tradnl" dirty="0" smtClean="0"/>
              <a:t> social.</a:t>
            </a:r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r>
              <a:rPr lang="es-ES_tradnl" dirty="0" smtClean="0"/>
              <a:t>a-Excluir empresas no 100% verdes</a:t>
            </a:r>
          </a:p>
          <a:p>
            <a:pPr marL="0" indent="0">
              <a:buNone/>
            </a:pPr>
            <a:r>
              <a:rPr lang="es-ES_tradnl" dirty="0" smtClean="0"/>
              <a:t>b-Puntuar más empresas 100% verdes y también otras servicios (formación) </a:t>
            </a:r>
            <a:r>
              <a:rPr lang="es-ES_tradnl" dirty="0"/>
              <a:t>y</a:t>
            </a:r>
            <a:r>
              <a:rPr lang="es-ES_tradnl" dirty="0" smtClean="0"/>
              <a:t> criterios sociales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437295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err="1" smtClean="0"/>
              <a:t>Avià</a:t>
            </a:r>
            <a:r>
              <a:rPr lang="es-ES_tradnl" dirty="0" smtClean="0"/>
              <a:t>, 1er pueblo del estado con pliegues pidiendo empresas de suministro eléctrico 100% verde verde</a:t>
            </a:r>
            <a:endParaRPr lang="es-ES_tradn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996" b="-4996"/>
          <a:stretch>
            <a:fillRect/>
          </a:stretch>
        </p:blipFill>
        <p:spPr>
          <a:xfrm>
            <a:off x="2400272" y="2086572"/>
            <a:ext cx="4533913" cy="2493478"/>
          </a:xfrm>
        </p:spPr>
      </p:pic>
      <p:pic>
        <p:nvPicPr>
          <p:cNvPr id="3" name="Picture 2" descr="green-energy-cit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0" y="4735586"/>
            <a:ext cx="73533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39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Content Placeholder 3" descr="Screen Shot 2018-04-28 at 13.24.11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822" r="-6822"/>
          <a:stretch>
            <a:fillRect/>
          </a:stretch>
        </p:blipFill>
        <p:spPr>
          <a:xfrm>
            <a:off x="-810607" y="-700764"/>
            <a:ext cx="10722841" cy="6219282"/>
          </a:xfrm>
        </p:spPr>
      </p:pic>
    </p:spTree>
    <p:extLst>
      <p:ext uri="{BB962C8B-B14F-4D97-AF65-F5344CB8AC3E}">
        <p14:creationId xmlns:p14="http://schemas.microsoft.com/office/powerpoint/2010/main" val="312348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_tradnl" sz="3200" b="1" dirty="0" smtClean="0"/>
              <a:t>3.c-POUM</a:t>
            </a:r>
            <a:endParaRPr lang="es-ES_tradnl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65" y="1600200"/>
            <a:ext cx="8690791" cy="4945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2400" dirty="0" smtClean="0"/>
              <a:t>M</a:t>
            </a:r>
            <a:r>
              <a:rPr lang="es-ES_tradnl" sz="2400" dirty="0" err="1" smtClean="0"/>
              <a:t>odificación</a:t>
            </a:r>
            <a:r>
              <a:rPr lang="es-ES_tradnl" sz="2400" dirty="0" smtClean="0"/>
              <a:t> que permita placas en todas las casa, fachada-techo </a:t>
            </a:r>
            <a:r>
              <a:rPr lang="es-ES_tradnl" sz="2400" dirty="0"/>
              <a:t>y</a:t>
            </a:r>
            <a:r>
              <a:rPr lang="es-ES_tradnl" sz="2400" dirty="0" smtClean="0"/>
              <a:t> Aislar exteriormente</a:t>
            </a:r>
          </a:p>
          <a:p>
            <a:pPr marL="0" indent="0">
              <a:buNone/>
            </a:pPr>
            <a:endParaRPr lang="es-ES_tradnl" sz="2400" dirty="0" smtClean="0"/>
          </a:p>
          <a:p>
            <a:pPr marL="0" indent="0">
              <a:buNone/>
            </a:pPr>
            <a:endParaRPr lang="es-ES_tradnl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6217" y="2561157"/>
            <a:ext cx="3826739" cy="2551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165" y="2561157"/>
            <a:ext cx="4535393" cy="255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17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932" y="274638"/>
            <a:ext cx="8066868" cy="1025528"/>
          </a:xfrm>
        </p:spPr>
        <p:txBody>
          <a:bodyPr>
            <a:normAutofit/>
          </a:bodyPr>
          <a:lstStyle/>
          <a:p>
            <a:pPr algn="l"/>
            <a:r>
              <a:rPr lang="es-ES_tradnl" sz="4000" b="1" dirty="0" smtClean="0"/>
              <a:t>3. Retorno directo al ciudadano</a:t>
            </a:r>
            <a:endParaRPr lang="es-ES_tradnl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a-ES" sz="2800" dirty="0" smtClean="0"/>
          </a:p>
          <a:p>
            <a:pPr marL="514350" indent="-514350">
              <a:buAutoNum type="alphaLcPeriod"/>
            </a:pPr>
            <a:r>
              <a:rPr lang="es-ES_tradnl" sz="2800" dirty="0" smtClean="0"/>
              <a:t>Subvenciones: Ahorro energético municipal revierte en ciudadanos (70.000 E. subvenciones): </a:t>
            </a:r>
            <a:r>
              <a:rPr lang="es-ES_tradnl" sz="2000" dirty="0" smtClean="0"/>
              <a:t> obras sostenibles, agua, contratación verde, cooperación Internacional</a:t>
            </a:r>
          </a:p>
          <a:p>
            <a:pPr marL="0" indent="0">
              <a:buNone/>
            </a:pPr>
            <a:endParaRPr lang="es-ES_tradnl" sz="2800" dirty="0" smtClean="0"/>
          </a:p>
          <a:p>
            <a:pPr marL="514350" indent="-514350">
              <a:buAutoNum type="alphaLcPeriod"/>
            </a:pPr>
            <a:r>
              <a:rPr lang="es-ES_tradnl" sz="2800" dirty="0" smtClean="0"/>
              <a:t>Formación-sensibilización</a:t>
            </a:r>
          </a:p>
          <a:p>
            <a:endParaRPr lang="ca-ES" sz="2800" dirty="0"/>
          </a:p>
          <a:p>
            <a:pPr marL="0" indent="0">
              <a:buNone/>
            </a:pPr>
            <a:endParaRPr lang="ca-ES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5609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932" y="274638"/>
            <a:ext cx="8066868" cy="1025528"/>
          </a:xfrm>
        </p:spPr>
        <p:txBody>
          <a:bodyPr>
            <a:normAutofit/>
          </a:bodyPr>
          <a:lstStyle/>
          <a:p>
            <a:pPr algn="l"/>
            <a:r>
              <a:rPr lang="es-ES_tradnl" sz="3200" b="1" dirty="0" smtClean="0"/>
              <a:t>3.a-Subvenciones</a:t>
            </a:r>
            <a:endParaRPr lang="es-ES_tradnl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a-ES" sz="2800" dirty="0" smtClean="0"/>
          </a:p>
          <a:p>
            <a:pPr marL="514350" indent="-514350">
              <a:buAutoNum type="alphaLcPeriod"/>
            </a:pPr>
            <a:r>
              <a:rPr lang="es-ES_tradnl" sz="2800" dirty="0" smtClean="0"/>
              <a:t>Obra sostenible energía/agua. 70.000 euros. 30 obres (según demanda llegará a 80.000 euros)</a:t>
            </a:r>
            <a:endParaRPr lang="es-ES_tradnl" sz="2000" dirty="0" smtClean="0"/>
          </a:p>
          <a:p>
            <a:pPr marL="0" indent="0">
              <a:buNone/>
            </a:pPr>
            <a:endParaRPr lang="es-ES_tradnl" sz="2000" dirty="0" smtClean="0"/>
          </a:p>
          <a:p>
            <a:pPr marL="514350" indent="-514350">
              <a:buAutoNum type="alphaLcPeriod"/>
            </a:pPr>
            <a:r>
              <a:rPr lang="es-ES_tradnl" sz="2800" dirty="0" smtClean="0"/>
              <a:t>Subvención contratación tarifa/compañía verde, 50-100 euros. 150 cambios</a:t>
            </a:r>
          </a:p>
          <a:p>
            <a:pPr marL="514350" indent="-514350">
              <a:buAutoNum type="alphaLcPeriod"/>
            </a:pPr>
            <a:endParaRPr lang="es-ES_tradnl" sz="2800" dirty="0" smtClean="0"/>
          </a:p>
          <a:p>
            <a:pPr marL="514350" indent="-514350">
              <a:buAutoNum type="alphaLcPeriod"/>
            </a:pPr>
            <a:r>
              <a:rPr lang="es-ES_tradnl" sz="2800" dirty="0" smtClean="0"/>
              <a:t>Colaboración cooperación internacional. 5000 euros</a:t>
            </a:r>
          </a:p>
          <a:p>
            <a:pPr marL="514350" indent="-514350">
              <a:buAutoNum type="alphaLcPeriod"/>
            </a:pPr>
            <a:endParaRPr lang="ca-ES" sz="2800" dirty="0"/>
          </a:p>
          <a:p>
            <a:pPr marL="514350" indent="-514350">
              <a:buAutoNum type="alphaLcPeriod"/>
            </a:pPr>
            <a:endParaRPr lang="ca-ES" sz="2800" dirty="0"/>
          </a:p>
          <a:p>
            <a:pPr marL="0" indent="0">
              <a:buNone/>
            </a:pPr>
            <a:endParaRPr lang="ca-ES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00541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_tradnl" sz="3200" dirty="0" smtClean="0"/>
              <a:t>30 ayudas dadas el 2018, el 2019 se </a:t>
            </a:r>
            <a:r>
              <a:rPr lang="es-ES_tradnl" sz="3200" dirty="0" err="1" smtClean="0"/>
              <a:t>amplian</a:t>
            </a:r>
            <a:endParaRPr lang="es-ES_tradnl" sz="3200" dirty="0"/>
          </a:p>
        </p:txBody>
      </p:sp>
      <p:pic>
        <p:nvPicPr>
          <p:cNvPr id="6" name="Content Placeholder 5" descr="Screen Shot 2018-01-17 at 21.40.32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3885" r="-93885"/>
          <a:stretch>
            <a:fillRect/>
          </a:stretch>
        </p:blipFill>
        <p:spPr>
          <a:xfrm>
            <a:off x="-4213356" y="1417638"/>
            <a:ext cx="17274181" cy="6166328"/>
          </a:xfrm>
        </p:spPr>
      </p:pic>
    </p:spTree>
    <p:extLst>
      <p:ext uri="{BB962C8B-B14F-4D97-AF65-F5344CB8AC3E}">
        <p14:creationId xmlns:p14="http://schemas.microsoft.com/office/powerpoint/2010/main" val="498416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_tradnl" sz="3200" dirty="0" smtClean="0"/>
              <a:t>150 a suministradores verdes hechos</a:t>
            </a:r>
            <a:r>
              <a:rPr lang="mr-IN" sz="3200" dirty="0" smtClean="0"/>
              <a:t>…</a:t>
            </a:r>
            <a:r>
              <a:rPr lang="es-ES_tradnl" sz="3200" dirty="0" smtClean="0"/>
              <a:t>..</a:t>
            </a:r>
            <a:endParaRPr lang="es-ES_tradnl" sz="3200" dirty="0"/>
          </a:p>
        </p:txBody>
      </p:sp>
      <p:pic>
        <p:nvPicPr>
          <p:cNvPr id="6" name="Content Placeholder 5" descr="Screen Shot 2018-04-28 at 13.49.55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189" r="-54189"/>
          <a:stretch>
            <a:fillRect/>
          </a:stretch>
        </p:blipFill>
        <p:spPr>
          <a:xfrm>
            <a:off x="-408753" y="1364030"/>
            <a:ext cx="9955067" cy="5474903"/>
          </a:xfrm>
        </p:spPr>
      </p:pic>
    </p:spTree>
    <p:extLst>
      <p:ext uri="{BB962C8B-B14F-4D97-AF65-F5344CB8AC3E}">
        <p14:creationId xmlns:p14="http://schemas.microsoft.com/office/powerpoint/2010/main" val="2435648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_tradnl" sz="3600" b="1" dirty="0" smtClean="0"/>
              <a:t>Cooperación internacional</a:t>
            </a:r>
            <a:endParaRPr lang="es-ES_tradnl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19461" y="1694534"/>
            <a:ext cx="2962141" cy="1629063"/>
          </a:xfrm>
        </p:spPr>
      </p:pic>
      <p:pic>
        <p:nvPicPr>
          <p:cNvPr id="6" name="Picture 5" descr="IMG-20180131-WA003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7755" y="3586384"/>
            <a:ext cx="5777999" cy="3250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769" y="2773858"/>
            <a:ext cx="356498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rgbClr val="FF0000"/>
                </a:solidFill>
              </a:rPr>
              <a:t>A</a:t>
            </a:r>
            <a:r>
              <a:rPr lang="es-ES_tradnl" sz="2400" b="1" dirty="0" smtClean="0">
                <a:solidFill>
                  <a:srgbClr val="FF0000"/>
                </a:solidFill>
              </a:rPr>
              <a:t>) </a:t>
            </a:r>
            <a:r>
              <a:rPr lang="es-ES_tradnl" sz="2400" dirty="0" smtClean="0"/>
              <a:t>Nevera + solar + baterías a hospital sin electricidad</a:t>
            </a:r>
          </a:p>
          <a:p>
            <a:endParaRPr lang="es-ES_tradnl" sz="2400" dirty="0" smtClean="0"/>
          </a:p>
          <a:p>
            <a:endParaRPr lang="es-ES_tradnl" sz="2400" dirty="0" smtClean="0"/>
          </a:p>
          <a:p>
            <a:r>
              <a:rPr lang="es-ES_tradnl" sz="2400" b="1" dirty="0" smtClean="0">
                <a:solidFill>
                  <a:srgbClr val="FF0000"/>
                </a:solidFill>
              </a:rPr>
              <a:t>B) </a:t>
            </a:r>
            <a:r>
              <a:rPr lang="es-ES_tradnl" sz="2400" dirty="0" smtClean="0"/>
              <a:t>Bomba solar + placas para cooperativa 100 mujeres. Cosechas para vender (cash </a:t>
            </a:r>
            <a:r>
              <a:rPr lang="es-ES_tradnl" sz="2400" dirty="0" err="1" smtClean="0"/>
              <a:t>crops</a:t>
            </a:r>
            <a:r>
              <a:rPr lang="es-ES_tradnl" sz="2400" dirty="0" smtClean="0"/>
              <a:t>) fuera temporada, en época seca</a:t>
            </a:r>
          </a:p>
          <a:p>
            <a:endParaRPr lang="es-ES_tradnl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94534"/>
            <a:ext cx="5062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 smtClean="0"/>
              <a:t>5000 Euros en proyectos altamente eficientes </a:t>
            </a:r>
            <a:r>
              <a:rPr lang="es-ES_tradnl" b="1" i="1" dirty="0"/>
              <a:t>y</a:t>
            </a:r>
            <a:r>
              <a:rPr lang="es-ES_tradnl" b="1" i="1" dirty="0" smtClean="0"/>
              <a:t> eficaces</a:t>
            </a:r>
            <a:endParaRPr lang="es-ES_tradnl" b="1" i="1" dirty="0"/>
          </a:p>
        </p:txBody>
      </p:sp>
    </p:spTree>
    <p:extLst>
      <p:ext uri="{BB962C8B-B14F-4D97-AF65-F5344CB8AC3E}">
        <p14:creationId xmlns:p14="http://schemas.microsoft.com/office/powerpoint/2010/main" val="922023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_tradnl" sz="3200" b="1" dirty="0" smtClean="0"/>
              <a:t>3.b-Sensibilitzación</a:t>
            </a:r>
            <a:endParaRPr lang="es-ES_tradnl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Programa ambiental escuela verde</a:t>
            </a:r>
          </a:p>
          <a:p>
            <a:r>
              <a:rPr lang="es-ES_tradnl" dirty="0" smtClean="0"/>
              <a:t>Bonos buen uso energético</a:t>
            </a:r>
          </a:p>
          <a:p>
            <a:r>
              <a:rPr lang="es-ES_tradnl" dirty="0" smtClean="0"/>
              <a:t>Charlas municipales y auditorias energéticas</a:t>
            </a:r>
          </a:p>
          <a:p>
            <a:r>
              <a:rPr lang="es-ES_tradnl" dirty="0" smtClean="0"/>
              <a:t>Trabajo con entidades </a:t>
            </a:r>
          </a:p>
          <a:p>
            <a:r>
              <a:rPr lang="es-ES_tradnl" dirty="0" smtClean="0"/>
              <a:t>Conferencias extra municipales</a:t>
            </a:r>
          </a:p>
          <a:p>
            <a:endParaRPr lang="es-ES_tradnl" dirty="0"/>
          </a:p>
        </p:txBody>
      </p:sp>
      <p:sp>
        <p:nvSpPr>
          <p:cNvPr id="4" name="Rectangle 3"/>
          <p:cNvSpPr/>
          <p:nvPr/>
        </p:nvSpPr>
        <p:spPr>
          <a:xfrm>
            <a:off x="457201" y="4660848"/>
            <a:ext cx="8686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 smtClean="0"/>
              <a:t>Signatarios PAES i PACES. </a:t>
            </a:r>
          </a:p>
          <a:p>
            <a:r>
              <a:rPr lang="es-ES_tradnl" sz="2800" dirty="0" smtClean="0"/>
              <a:t>Premio ICAEN 2016 </a:t>
            </a:r>
          </a:p>
          <a:p>
            <a:r>
              <a:rPr lang="es-ES_tradnl" sz="2800" dirty="0" smtClean="0"/>
              <a:t>Ponente conferencia EUSEW 2018</a:t>
            </a:r>
            <a:endParaRPr lang="es-ES_tradnl" sz="2800" dirty="0"/>
          </a:p>
        </p:txBody>
      </p:sp>
      <p:pic>
        <p:nvPicPr>
          <p:cNvPr id="5" name="Picture 4" descr="catalunyaradi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001" y="4508630"/>
            <a:ext cx="3439733" cy="194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545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Presencia de </a:t>
            </a:r>
            <a:r>
              <a:rPr lang="es-ES_tradnl" dirty="0" err="1" smtClean="0"/>
              <a:t>Avià</a:t>
            </a:r>
            <a:endParaRPr lang="es-ES_tradn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047" b="-21047"/>
          <a:stretch>
            <a:fillRect/>
          </a:stretch>
        </p:blipFill>
        <p:spPr>
          <a:xfrm>
            <a:off x="866793" y="1487487"/>
            <a:ext cx="2817469" cy="15494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0045" y="1487488"/>
            <a:ext cx="4256228" cy="1834765"/>
          </a:xfrm>
          <a:prstGeom prst="rect">
            <a:avLst/>
          </a:prstGeom>
        </p:spPr>
      </p:pic>
      <p:pic>
        <p:nvPicPr>
          <p:cNvPr id="3" name="Picture 2" descr="rurener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117" y="5007138"/>
            <a:ext cx="2497128" cy="1641338"/>
          </a:xfrm>
          <a:prstGeom prst="rect">
            <a:avLst/>
          </a:prstGeom>
        </p:spPr>
      </p:pic>
      <p:pic>
        <p:nvPicPr>
          <p:cNvPr id="6" name="Picture 5" descr="maresm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007" y="4813698"/>
            <a:ext cx="3227846" cy="2044302"/>
          </a:xfrm>
          <a:prstGeom prst="rect">
            <a:avLst/>
          </a:prstGeom>
        </p:spPr>
      </p:pic>
      <p:pic>
        <p:nvPicPr>
          <p:cNvPr id="7" name="Picture 6" descr="logo-vector-consell-comarcal-del-ripolles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682" y="3322253"/>
            <a:ext cx="3317118" cy="1684885"/>
          </a:xfrm>
          <a:prstGeom prst="rect">
            <a:avLst/>
          </a:prstGeom>
        </p:spPr>
      </p:pic>
      <p:pic>
        <p:nvPicPr>
          <p:cNvPr id="8" name="Picture 7" descr="dip bacn.jpe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7171" y="3036986"/>
            <a:ext cx="1950675" cy="19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1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Precuelas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 smtClean="0"/>
              <a:t>* EDAR lista octubre del 2018.</a:t>
            </a:r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/>
          </a:p>
          <a:p>
            <a:pPr marL="0" indent="0" algn="ctr">
              <a:buNone/>
            </a:pPr>
            <a:r>
              <a:rPr lang="es-ES_tradnl" sz="2800" dirty="0" smtClean="0"/>
              <a:t>(</a:t>
            </a:r>
            <a:r>
              <a:rPr lang="es-ES_tradnl" sz="2800" dirty="0" err="1" smtClean="0"/>
              <a:t>Avià</a:t>
            </a:r>
            <a:r>
              <a:rPr lang="es-ES_tradnl" sz="2800" dirty="0" smtClean="0"/>
              <a:t> era el pueblo de Cataluña más gran sin EDAR)</a:t>
            </a:r>
            <a:endParaRPr lang="es-ES_tradnl" sz="2800" dirty="0"/>
          </a:p>
        </p:txBody>
      </p:sp>
      <p:pic>
        <p:nvPicPr>
          <p:cNvPr id="4" name="Picture 3" descr="edar-avia-catalun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614" y="2075601"/>
            <a:ext cx="6121586" cy="33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49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Spin-off I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Caudal ecológico</a:t>
            </a:r>
          </a:p>
          <a:p>
            <a:r>
              <a:rPr lang="es-ES_tradnl" dirty="0" smtClean="0"/>
              <a:t>Estación coche compartito</a:t>
            </a:r>
          </a:p>
          <a:p>
            <a:r>
              <a:rPr lang="es-ES_tradnl" dirty="0" smtClean="0"/>
              <a:t>Bolsas </a:t>
            </a:r>
            <a:r>
              <a:rPr lang="es-ES_tradnl" dirty="0" err="1" smtClean="0"/>
              <a:t>compostables</a:t>
            </a:r>
            <a:r>
              <a:rPr lang="es-ES_tradnl" dirty="0" smtClean="0"/>
              <a:t> para perros</a:t>
            </a:r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/>
          </a:p>
        </p:txBody>
      </p:sp>
      <p:pic>
        <p:nvPicPr>
          <p:cNvPr id="4" name="Picture 3" descr="panta 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6899"/>
            <a:ext cx="2986373" cy="2241101"/>
          </a:xfrm>
          <a:prstGeom prst="rect">
            <a:avLst/>
          </a:prstGeom>
        </p:spPr>
      </p:pic>
      <p:pic>
        <p:nvPicPr>
          <p:cNvPr id="5" name="Picture 4" descr="20180918_11494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2822" y="3557116"/>
            <a:ext cx="4401178" cy="3300884"/>
          </a:xfrm>
          <a:prstGeom prst="rect">
            <a:avLst/>
          </a:prstGeom>
          <a:scene3d>
            <a:camera prst="orthographicFront">
              <a:rot lat="5400000" lon="0" rev="0"/>
            </a:camera>
            <a:lightRig rig="threePt" dir="t"/>
          </a:scene3d>
        </p:spPr>
      </p:pic>
      <p:pic>
        <p:nvPicPr>
          <p:cNvPr id="6" name="Picture 5" descr="20180918_11494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735" y="923407"/>
            <a:ext cx="2384241" cy="3178988"/>
          </a:xfrm>
          <a:prstGeom prst="rect">
            <a:avLst/>
          </a:prstGeom>
        </p:spPr>
      </p:pic>
      <p:pic>
        <p:nvPicPr>
          <p:cNvPr id="7" name="Picture 6" descr="20180913_15463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505828" y="4947897"/>
            <a:ext cx="3865150" cy="2174147"/>
          </a:xfrm>
          <a:prstGeom prst="rect">
            <a:avLst/>
          </a:prstGeom>
        </p:spPr>
      </p:pic>
      <p:pic>
        <p:nvPicPr>
          <p:cNvPr id="8" name="Picture 7" descr="20180919_105144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9314" y="4379486"/>
            <a:ext cx="3304686" cy="247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15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1ª estación de coche compartido de Catalunya</a:t>
            </a:r>
            <a:endParaRPr lang="es-ES_tradnl" dirty="0"/>
          </a:p>
        </p:txBody>
      </p:sp>
      <p:pic>
        <p:nvPicPr>
          <p:cNvPr id="4" name="Content Placeholder 3" descr="20180922_131905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1299492" y="3360769"/>
            <a:ext cx="6478388" cy="3562864"/>
          </a:xfrm>
        </p:spPr>
      </p:pic>
    </p:spTree>
    <p:extLst>
      <p:ext uri="{BB962C8B-B14F-4D97-AF65-F5344CB8AC3E}">
        <p14:creationId xmlns:p14="http://schemas.microsoft.com/office/powerpoint/2010/main" val="1673261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Spin-off II</a:t>
            </a:r>
            <a:endParaRPr lang="es-ES_tradnl" dirty="0"/>
          </a:p>
        </p:txBody>
      </p:sp>
      <p:pic>
        <p:nvPicPr>
          <p:cNvPr id="4" name="Content Placeholder 3" descr="s604x0_glifosat_1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811" r="-10811"/>
          <a:stretch>
            <a:fillRect/>
          </a:stretch>
        </p:blipFill>
        <p:spPr>
          <a:xfrm>
            <a:off x="5163431" y="1600201"/>
            <a:ext cx="4194890" cy="2307028"/>
          </a:xfrm>
        </p:spPr>
      </p:pic>
      <p:pic>
        <p:nvPicPr>
          <p:cNvPr id="5" name="Picture 4" descr="branqu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1810" y="4120453"/>
            <a:ext cx="3951621" cy="25348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4118" y="2214096"/>
            <a:ext cx="5907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s-ES_tradnl" sz="3200" dirty="0" smtClean="0"/>
              <a:t>No Glifosato en vía pública</a:t>
            </a:r>
          </a:p>
          <a:p>
            <a:pPr marL="457200" indent="-457200">
              <a:buFont typeface="Arial"/>
              <a:buChar char="•"/>
            </a:pPr>
            <a:r>
              <a:rPr lang="es-ES_tradnl" sz="3200" dirty="0" smtClean="0"/>
              <a:t>Poda = compost</a:t>
            </a:r>
          </a:p>
          <a:p>
            <a:pPr marL="457200" indent="-457200">
              <a:buFont typeface="Arial"/>
              <a:buChar char="•"/>
            </a:pPr>
            <a:r>
              <a:rPr lang="es-ES_tradnl" sz="3200" dirty="0" smtClean="0"/>
              <a:t>Lago de </a:t>
            </a:r>
            <a:r>
              <a:rPr lang="es-ES_tradnl" sz="3200" dirty="0" err="1" smtClean="0"/>
              <a:t>graugés</a:t>
            </a:r>
            <a:r>
              <a:rPr lang="es-ES_tradnl" sz="3200" dirty="0" smtClean="0"/>
              <a:t> recuperado</a:t>
            </a:r>
            <a:endParaRPr lang="es-ES_tradnl" sz="3200" dirty="0"/>
          </a:p>
        </p:txBody>
      </p:sp>
      <p:pic>
        <p:nvPicPr>
          <p:cNvPr id="7" name="Picture 6" descr="ORCA-GRAUGÉ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503" y="4120453"/>
            <a:ext cx="3801028" cy="253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78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Spin </a:t>
            </a:r>
            <a:r>
              <a:rPr lang="es-ES_tradnl" dirty="0" err="1"/>
              <a:t>offs</a:t>
            </a:r>
            <a:r>
              <a:rPr lang="es-ES_tradnl" dirty="0"/>
              <a:t> </a:t>
            </a:r>
            <a:r>
              <a:rPr lang="es-ES_tradnl" dirty="0" smtClean="0"/>
              <a:t>III</a:t>
            </a:r>
            <a:br>
              <a:rPr lang="es-ES_tradnl" dirty="0" smtClean="0"/>
            </a:br>
            <a:r>
              <a:rPr lang="es-ES_tradnl" dirty="0" smtClean="0"/>
              <a:t>Puerta a puerta</a:t>
            </a:r>
            <a:endParaRPr lang="es-ES_tradn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488" r="-8488"/>
          <a:stretch>
            <a:fillRect/>
          </a:stretch>
        </p:blipFill>
        <p:spPr>
          <a:xfrm>
            <a:off x="959501" y="1899031"/>
            <a:ext cx="7883072" cy="3775508"/>
          </a:xfrm>
        </p:spPr>
      </p:pic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36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Próximos pasos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Re-municipalizar red eléctrica</a:t>
            </a:r>
          </a:p>
          <a:p>
            <a:endParaRPr lang="es-ES_tradnl" dirty="0"/>
          </a:p>
          <a:p>
            <a:r>
              <a:rPr lang="es-ES_tradnl" dirty="0" smtClean="0"/>
              <a:t>Compra agregada de placas solares: 2,2 </a:t>
            </a:r>
            <a:r>
              <a:rPr lang="es-ES_tradnl" dirty="0" err="1" smtClean="0"/>
              <a:t>KWh</a:t>
            </a:r>
            <a:r>
              <a:rPr lang="es-ES_tradnl" dirty="0" smtClean="0"/>
              <a:t> per 5000 Euros + 1000 subvención municipal + 1000 reducción IBI = 3000 euros (mercado está a 6000 euros mínimo).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20464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42" y="274638"/>
            <a:ext cx="7933355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    </a:t>
            </a:r>
            <a:br>
              <a:rPr lang="es-ES_tradnl" dirty="0" smtClean="0"/>
            </a:br>
            <a:r>
              <a:rPr lang="es-ES_tradnl" dirty="0" smtClean="0"/>
              <a:t>     Emisiones de CO2 municipales</a:t>
            </a:r>
            <a:r>
              <a:rPr lang="es-ES_tradnl" dirty="0"/>
              <a:t/>
            </a:r>
            <a:br>
              <a:rPr lang="es-ES_tradnl" dirty="0"/>
            </a:br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sz="2700" dirty="0" smtClean="0"/>
              <a:t>Estimación de la evolución de las emisiones públicas, privadas </a:t>
            </a:r>
            <a:r>
              <a:rPr lang="es-ES_tradnl" sz="2700" dirty="0"/>
              <a:t>y</a:t>
            </a:r>
            <a:r>
              <a:rPr lang="es-ES_tradnl" sz="2700" dirty="0" smtClean="0"/>
              <a:t> de las basuras</a:t>
            </a:r>
            <a:endParaRPr lang="es-ES_tradnl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774" y="3270233"/>
            <a:ext cx="7693025" cy="28559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endParaRPr lang="es-ES_tradnl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81499"/>
              </p:ext>
            </p:extLst>
          </p:nvPr>
        </p:nvGraphicFramePr>
        <p:xfrm>
          <a:off x="2334702" y="3762962"/>
          <a:ext cx="5635960" cy="4726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052762"/>
              </p:ext>
            </p:extLst>
          </p:nvPr>
        </p:nvGraphicFramePr>
        <p:xfrm>
          <a:off x="1691065" y="2301157"/>
          <a:ext cx="6279597" cy="415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59633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4.Replicabilidad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_tradnl" i="1" dirty="0" smtClean="0"/>
              <a:t>El modelo </a:t>
            </a:r>
            <a:r>
              <a:rPr lang="es-ES_tradnl" i="1" dirty="0" err="1" smtClean="0"/>
              <a:t>Avià</a:t>
            </a:r>
            <a:r>
              <a:rPr lang="es-ES_tradnl" i="1" dirty="0" smtClean="0"/>
              <a:t> puede ser replicado fácilmente:</a:t>
            </a:r>
          </a:p>
          <a:p>
            <a:pPr marL="0" indent="0" algn="ctr">
              <a:buNone/>
            </a:pPr>
            <a:r>
              <a:rPr lang="es-ES_tradnl" sz="2000" dirty="0" smtClean="0"/>
              <a:t>Priorización temporal y  económica</a:t>
            </a:r>
          </a:p>
          <a:p>
            <a:pPr marL="0" indent="0" algn="ctr">
              <a:buNone/>
            </a:pPr>
            <a:r>
              <a:rPr lang="es-ES_tradnl" sz="2000" dirty="0" smtClean="0"/>
              <a:t>Inclusión espacio local, nacional y internacional</a:t>
            </a:r>
          </a:p>
          <a:p>
            <a:pPr marL="0" indent="0" algn="ctr">
              <a:buNone/>
            </a:pPr>
            <a:r>
              <a:rPr lang="es-ES_tradnl" sz="2000" dirty="0" smtClean="0"/>
              <a:t>Inclusión de esfera pública, ciudadanía y  tejido económico</a:t>
            </a:r>
          </a:p>
          <a:p>
            <a:pPr marL="0" indent="0" algn="ctr">
              <a:buNone/>
            </a:pPr>
            <a:endParaRPr lang="es-ES_tradnl" i="1" dirty="0" smtClean="0"/>
          </a:p>
          <a:p>
            <a:pPr marL="0" indent="0" algn="ctr">
              <a:buNone/>
            </a:pPr>
            <a:endParaRPr lang="es-ES_tradnl" i="1" dirty="0" smtClean="0"/>
          </a:p>
          <a:p>
            <a:pPr marL="0" indent="0" algn="ctr">
              <a:buNone/>
            </a:pPr>
            <a:r>
              <a:rPr lang="es-ES_tradnl" i="1" dirty="0" smtClean="0"/>
              <a:t>Estrategia para difundir el modelo </a:t>
            </a:r>
            <a:r>
              <a:rPr lang="es-ES_tradnl" i="1" dirty="0" err="1" smtClean="0"/>
              <a:t>Avià</a:t>
            </a:r>
            <a:r>
              <a:rPr lang="es-ES_tradnl" i="1" dirty="0" smtClean="0"/>
              <a:t>, modelo de país</a:t>
            </a:r>
          </a:p>
          <a:p>
            <a:pPr marL="0" indent="0" algn="ctr">
              <a:buNone/>
            </a:pPr>
            <a:endParaRPr lang="es-ES_tradnl" i="1" dirty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</p:txBody>
      </p:sp>
      <p:pic>
        <p:nvPicPr>
          <p:cNvPr id="12" name="Picture 11" descr="p_ec0801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5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5</a:t>
            </a:r>
            <a:r>
              <a:rPr lang="es-ES_tradnl" dirty="0" smtClean="0"/>
              <a:t>.Significación política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55" y="1600200"/>
            <a:ext cx="8619183" cy="4525963"/>
          </a:xfrm>
        </p:spPr>
        <p:txBody>
          <a:bodyPr>
            <a:normAutofit/>
          </a:bodyPr>
          <a:lstStyle/>
          <a:p>
            <a:r>
              <a:rPr lang="es-ES_tradnl" sz="2400" b="1" dirty="0" smtClean="0"/>
              <a:t>Modelo de país sostenible (único posible)</a:t>
            </a:r>
          </a:p>
          <a:p>
            <a:pPr marL="0" indent="0">
              <a:buNone/>
            </a:pPr>
            <a:endParaRPr lang="es-ES_tradnl" sz="2400" b="1" dirty="0" smtClean="0"/>
          </a:p>
          <a:p>
            <a:r>
              <a:rPr lang="es-ES_tradnl" sz="2400" b="1" dirty="0" smtClean="0"/>
              <a:t>Sintonía con tendencias mundiales (ventaja de los primeros )</a:t>
            </a:r>
          </a:p>
          <a:p>
            <a:pPr marL="0" indent="0">
              <a:buNone/>
            </a:pPr>
            <a:endParaRPr lang="es-ES_tradnl" sz="2400" b="1" dirty="0" smtClean="0"/>
          </a:p>
          <a:p>
            <a:r>
              <a:rPr lang="es-ES_tradnl" sz="2400" b="1" dirty="0" smtClean="0"/>
              <a:t>Política real (ahorro, ecología, reducción tasas, subvenciones)</a:t>
            </a:r>
          </a:p>
          <a:p>
            <a:endParaRPr lang="es-ES_tradnl" sz="2400" b="1" dirty="0" smtClean="0"/>
          </a:p>
          <a:p>
            <a:r>
              <a:rPr lang="es-ES_tradnl" sz="2400" b="1" dirty="0" smtClean="0"/>
              <a:t>Efectos en macro y  micro economía</a:t>
            </a:r>
          </a:p>
          <a:p>
            <a:endParaRPr lang="ca-ES" sz="2400" b="1" dirty="0"/>
          </a:p>
          <a:p>
            <a:pPr marL="0" indent="0">
              <a:buNone/>
            </a:pPr>
            <a:endParaRPr lang="ca-ES" sz="2400" b="1" dirty="0"/>
          </a:p>
          <a:p>
            <a:endParaRPr lang="ca-ES" sz="2400" b="1" i="1" dirty="0"/>
          </a:p>
          <a:p>
            <a:pPr marL="0" indent="0" algn="ctr">
              <a:buNone/>
            </a:pPr>
            <a:endParaRPr lang="ca-ES" sz="2400" b="1" i="1" dirty="0" smtClean="0"/>
          </a:p>
          <a:p>
            <a:pPr marL="0" indent="0" algn="ctr">
              <a:buNone/>
            </a:pPr>
            <a:endParaRPr lang="ca-ES" sz="2400" b="1" i="1" dirty="0" smtClean="0"/>
          </a:p>
          <a:p>
            <a:pPr marL="0" indent="0" algn="ctr">
              <a:buNone/>
            </a:pPr>
            <a:endParaRPr lang="ca-ES" sz="2400" b="1" i="1" dirty="0"/>
          </a:p>
          <a:p>
            <a:pPr marL="0" indent="0" algn="ctr">
              <a:buNone/>
            </a:pPr>
            <a:endParaRPr lang="ca-ES" sz="2400" b="1" i="1" dirty="0"/>
          </a:p>
          <a:p>
            <a:pPr marL="0" indent="0" algn="ctr">
              <a:buNone/>
            </a:pPr>
            <a:endParaRPr lang="ca-ES" sz="2400" b="1" i="1" dirty="0" smtClean="0"/>
          </a:p>
          <a:p>
            <a:pPr marL="0" indent="0" algn="ctr">
              <a:buNone/>
            </a:pPr>
            <a:endParaRPr lang="ca-ES" sz="2400" b="1" dirty="0" smtClean="0"/>
          </a:p>
          <a:p>
            <a:pPr marL="0" indent="0" algn="ctr">
              <a:buNone/>
            </a:pPr>
            <a:endParaRPr lang="es-ES_tradnl" i="1" dirty="0" smtClean="0"/>
          </a:p>
          <a:p>
            <a:pPr marL="0" indent="0" algn="ctr">
              <a:buNone/>
            </a:pPr>
            <a:endParaRPr lang="es-ES_tradnl" i="1" dirty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</p:txBody>
      </p:sp>
      <p:pic>
        <p:nvPicPr>
          <p:cNvPr id="8" name="Picture 7" descr="p_ec0801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115797"/>
            <a:ext cx="664545" cy="8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43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Compras de combustibles no sostenibles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_tradnl" dirty="0" smtClean="0"/>
              <a:t>España 40.000 </a:t>
            </a:r>
            <a:r>
              <a:rPr lang="es-ES_tradnl" dirty="0" err="1" smtClean="0"/>
              <a:t>mill</a:t>
            </a:r>
            <a:r>
              <a:rPr lang="es-ES_tradnl" dirty="0" smtClean="0"/>
              <a:t>. Euros anuales </a:t>
            </a:r>
          </a:p>
          <a:p>
            <a:pPr marL="0" indent="0">
              <a:buNone/>
            </a:pPr>
            <a:r>
              <a:rPr lang="es-ES_tradnl" dirty="0" smtClean="0"/>
              <a:t>870 euros/persona</a:t>
            </a:r>
          </a:p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dirty="0" smtClean="0"/>
          </a:p>
          <a:p>
            <a:pPr marL="0" indent="0" algn="ctr">
              <a:buNone/>
            </a:pPr>
            <a:endParaRPr lang="es-ES_tradnl" sz="4800" dirty="0" smtClean="0"/>
          </a:p>
          <a:p>
            <a:pPr marL="0" indent="0" algn="ctr">
              <a:buNone/>
            </a:pPr>
            <a:r>
              <a:rPr lang="es-ES_tradnl" sz="4800" dirty="0" smtClean="0"/>
              <a:t>3,4%  PIB</a:t>
            </a:r>
            <a:endParaRPr lang="es-ES_tradnl" dirty="0"/>
          </a:p>
        </p:txBody>
      </p:sp>
      <p:pic>
        <p:nvPicPr>
          <p:cNvPr id="4" name="Picture 3" descr="spain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199"/>
          <a:stretch/>
        </p:blipFill>
        <p:spPr>
          <a:xfrm>
            <a:off x="3243955" y="1167015"/>
            <a:ext cx="2557402" cy="399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23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800" b="1" dirty="0" smtClean="0"/>
              <a:t>Gracias! </a:t>
            </a:r>
            <a:endParaRPr lang="es-ES_tradnl" sz="4800" b="1" dirty="0"/>
          </a:p>
        </p:txBody>
      </p:sp>
      <p:pic>
        <p:nvPicPr>
          <p:cNvPr id="5" name="Picture 4" descr="p_ec0801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2627" y="1487488"/>
            <a:ext cx="1338473" cy="17816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96249" y="6138079"/>
            <a:ext cx="2035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hlinkClick r:id="rId3"/>
              </a:rPr>
              <a:t>subiranajj@diba.cat</a:t>
            </a:r>
            <a:endParaRPr lang="es-ES_tradnl" dirty="0" smtClean="0"/>
          </a:p>
          <a:p>
            <a:r>
              <a:rPr lang="es-ES_tradnl" dirty="0" smtClean="0"/>
              <a:t>629919019</a:t>
            </a:r>
            <a:endParaRPr lang="es-ES_tradnl" dirty="0"/>
          </a:p>
        </p:txBody>
      </p:sp>
      <p:sp>
        <p:nvSpPr>
          <p:cNvPr id="7" name="TextBox 6"/>
          <p:cNvSpPr txBox="1"/>
          <p:nvPr/>
        </p:nvSpPr>
        <p:spPr>
          <a:xfrm>
            <a:off x="457199" y="6365275"/>
            <a:ext cx="2973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Josep </a:t>
            </a:r>
            <a:r>
              <a:rPr lang="es-ES_tradnl" dirty="0" err="1" smtClean="0"/>
              <a:t>Subirana</a:t>
            </a:r>
            <a:r>
              <a:rPr lang="es-ES_tradnl" dirty="0" smtClean="0"/>
              <a:t> i </a:t>
            </a:r>
            <a:r>
              <a:rPr lang="es-ES_tradnl" dirty="0" err="1" smtClean="0"/>
              <a:t>Jové</a:t>
            </a:r>
            <a:endParaRPr lang="es-ES_tradnl" dirty="0"/>
          </a:p>
        </p:txBody>
      </p:sp>
      <p:pic>
        <p:nvPicPr>
          <p:cNvPr id="8" name="Content Placeholder 7" descr="green-energy-city.jpg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051" b="-59051"/>
          <a:stretch>
            <a:fillRect/>
          </a:stretch>
        </p:blipFill>
        <p:spPr>
          <a:xfrm>
            <a:off x="1183730" y="3269167"/>
            <a:ext cx="6757737" cy="371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0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14535</TotalTime>
  <Words>891</Words>
  <Application>Microsoft Macintosh PowerPoint</Application>
  <PresentationFormat>On-screen Show (4:3)</PresentationFormat>
  <Paragraphs>214</Paragraphs>
  <Slides>39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Avià X un buen clima  Ahorro energético y reducción emisiones integral Potenciar el tejido social y economía local y circular  </vt:lpstr>
      <vt:lpstr>Actuaciones</vt:lpstr>
      <vt:lpstr>Ámbito</vt:lpstr>
      <vt:lpstr>Cicle complert</vt:lpstr>
      <vt:lpstr>1. Off-the-shelf  (tiempo record)                                                     50.000 Euros año                                             90 Tn C02 , 300.000 KWh año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2.Ordenanzas, pliegues, POUM</vt:lpstr>
      <vt:lpstr>2.a-Ordenanzas</vt:lpstr>
      <vt:lpstr>2.b-Pliegues</vt:lpstr>
      <vt:lpstr>Avià, 1er pueblo del estado con pliegues pidiendo empresas de suministro eléctrico 100% verde verde</vt:lpstr>
      <vt:lpstr>PowerPoint Presentation</vt:lpstr>
      <vt:lpstr>3.c-POUM</vt:lpstr>
      <vt:lpstr>3. Retorno directo al ciudadano</vt:lpstr>
      <vt:lpstr>3.a-Subvenciones</vt:lpstr>
      <vt:lpstr>30 ayudas dadas el 2018, el 2019 se amplian</vt:lpstr>
      <vt:lpstr>150 a suministradores verdes hechos…..</vt:lpstr>
      <vt:lpstr>Cooperación internacional</vt:lpstr>
      <vt:lpstr>3.b-Sensibilitzación</vt:lpstr>
      <vt:lpstr>Presencia de Avià</vt:lpstr>
      <vt:lpstr>Precuelas</vt:lpstr>
      <vt:lpstr>Spin-off I</vt:lpstr>
      <vt:lpstr>1ª estación de coche compartido de Catalunya</vt:lpstr>
      <vt:lpstr>Spin-off II</vt:lpstr>
      <vt:lpstr>Spin offs III Puerta a puerta</vt:lpstr>
      <vt:lpstr>Próximos pasos</vt:lpstr>
      <vt:lpstr>          Emisiones de CO2 municipales  Estimación de la evolución de las emisiones públicas, privadas y de las basuras</vt:lpstr>
      <vt:lpstr>4.Replicabilidad</vt:lpstr>
      <vt:lpstr>5.Significación política</vt:lpstr>
      <vt:lpstr>Compras de combustibles no sostenibles</vt:lpstr>
      <vt:lpstr>Gracias! </vt:lpstr>
    </vt:vector>
  </TitlesOfParts>
  <Company>vet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 Subirana</dc:creator>
  <cp:lastModifiedBy>Josep Subirana</cp:lastModifiedBy>
  <cp:revision>167</cp:revision>
  <dcterms:created xsi:type="dcterms:W3CDTF">2017-01-14T17:27:46Z</dcterms:created>
  <dcterms:modified xsi:type="dcterms:W3CDTF">2018-09-27T10:25:29Z</dcterms:modified>
</cp:coreProperties>
</file>